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1" r:id="rId7"/>
    <p:sldId id="262" r:id="rId8"/>
    <p:sldId id="263" r:id="rId9"/>
    <p:sldId id="265" r:id="rId10"/>
    <p:sldId id="266" r:id="rId11"/>
    <p:sldId id="267" r:id="rId12"/>
    <p:sldId id="268" r:id="rId13"/>
    <p:sldId id="270" r:id="rId14"/>
    <p:sldId id="271" r:id="rId15"/>
    <p:sldId id="272" r:id="rId16"/>
    <p:sldId id="273" r:id="rId17"/>
    <p:sldId id="274" r:id="rId18"/>
    <p:sldId id="276"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ima N" initials="DN" lastIdx="2" clrIdx="0">
    <p:extLst>
      <p:ext uri="{19B8F6BF-5375-455C-9EA6-DF929625EA0E}">
        <p15:presenceInfo xmlns:p15="http://schemas.microsoft.com/office/powerpoint/2012/main" userId="3e3a0c539ab6078a"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EFEDE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80" autoAdjust="0"/>
    <p:restoredTop sz="94660"/>
  </p:normalViewPr>
  <p:slideViewPr>
    <p:cSldViewPr snapToGrid="0">
      <p:cViewPr varScale="1">
        <p:scale>
          <a:sx n="120" d="100"/>
          <a:sy n="120" d="100"/>
        </p:scale>
        <p:origin x="120" y="2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87DE6118-2437-4B30-8E3C-4D2BE6020583}" type="datetimeFigureOut">
              <a:rPr lang="en-US" dirty="0"/>
              <a:pPr/>
              <a:t>19-Jul-20</a:t>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9E57DC2-970A-4B3E-BB1C-7A09969E49DF}" type="slidenum">
              <a:rPr lang="en-US" dirty="0"/>
              <a:pPr/>
              <a:t>‹#›</a:t>
            </a:fld>
            <a:endParaRPr lang="en-US" dirty="0"/>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19-Jul-20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19-Jul-20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19-Jul-20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87DE6118-2437-4B30-8E3C-4D2BE6020583}" type="datetimeFigureOut">
              <a:rPr lang="en-US" dirty="0"/>
              <a:pPr/>
              <a:t>19-Jul-20</a:t>
            </a:fld>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7DE6118-2437-4B30-8E3C-4D2BE6020583}" type="datetimeFigureOut">
              <a:rPr lang="en-US" dirty="0"/>
              <a:t>19-Jul-20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7DE6118-2437-4B30-8E3C-4D2BE6020583}" type="datetimeFigureOut">
              <a:rPr lang="en-US" dirty="0"/>
              <a:t>19-Jul-20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7DE6118-2437-4B30-8E3C-4D2BE6020583}" type="datetimeFigureOut">
              <a:rPr lang="en-US" dirty="0"/>
              <a:t>19-Jul-20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7DE6118-2437-4B30-8E3C-4D2BE6020583}" type="datetimeFigureOut">
              <a:rPr lang="en-US" dirty="0"/>
              <a:t>19-Jul-20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dirty="0"/>
              <a:pPr/>
              <a:t>19-Jul-20</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dirty="0"/>
              <a:pPr/>
              <a:t>19-Jul-20</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87DE6118-2437-4B30-8E3C-4D2BE6020583}" type="datetimeFigureOut">
              <a:rPr lang="en-US" dirty="0"/>
              <a:pPr/>
              <a:t>19-Jul-20</a:t>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9E57DC2-970A-4B3E-BB1C-7A09969E49DF}" type="slidenum">
              <a:rPr lang="en-US" dirty="0"/>
              <a:pPr/>
              <a:t>‹#›</a:t>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ithub.com/Dimnir/Protests"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6.jpg"/></Relationships>
</file>

<file path=ppt/slides/_rels/slide15.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hyperlink" Target="https://github.com/Dimnir/Protests" TargetMode="External"/><Relationship Id="rId1" Type="http://schemas.openxmlformats.org/officeDocument/2006/relationships/slideLayout" Target="../slideLayouts/slideLayout2.xml"/><Relationship Id="rId6" Type="http://schemas.openxmlformats.org/officeDocument/2006/relationships/image" Target="../media/image24.jpg"/><Relationship Id="rId5" Type="http://schemas.openxmlformats.org/officeDocument/2006/relationships/image" Target="../media/image23.jpg"/><Relationship Id="rId4" Type="http://schemas.openxmlformats.org/officeDocument/2006/relationships/image" Target="../media/image22.jpg"/></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9345DB-0204-4011-AF21-8E226965FFA0}"/>
              </a:ext>
            </a:extLst>
          </p:cNvPr>
          <p:cNvSpPr>
            <a:spLocks noGrp="1"/>
          </p:cNvSpPr>
          <p:nvPr>
            <p:ph type="ctrTitle"/>
          </p:nvPr>
        </p:nvSpPr>
        <p:spPr>
          <a:xfrm>
            <a:off x="1915385" y="2766465"/>
            <a:ext cx="8361229" cy="2098226"/>
          </a:xfrm>
        </p:spPr>
        <p:txBody>
          <a:bodyPr/>
          <a:lstStyle/>
          <a:p>
            <a:r>
              <a:rPr lang="en-US" dirty="0">
                <a:latin typeface="Arial Black" panose="020B0A04020102020204" pitchFamily="34" charset="0"/>
              </a:rPr>
              <a:t>What makes a successful protest?</a:t>
            </a:r>
          </a:p>
        </p:txBody>
      </p:sp>
      <p:sp>
        <p:nvSpPr>
          <p:cNvPr id="3" name="Subtitle 2">
            <a:extLst>
              <a:ext uri="{FF2B5EF4-FFF2-40B4-BE49-F238E27FC236}">
                <a16:creationId xmlns:a16="http://schemas.microsoft.com/office/drawing/2014/main" id="{59731EA9-86C8-4FD6-95AC-FD53A358D834}"/>
              </a:ext>
            </a:extLst>
          </p:cNvPr>
          <p:cNvSpPr>
            <a:spLocks noGrp="1"/>
          </p:cNvSpPr>
          <p:nvPr>
            <p:ph type="subTitle" idx="1"/>
          </p:nvPr>
        </p:nvSpPr>
        <p:spPr>
          <a:xfrm>
            <a:off x="644056" y="5159510"/>
            <a:ext cx="4206242" cy="1098166"/>
          </a:xfrm>
        </p:spPr>
        <p:txBody>
          <a:bodyPr>
            <a:normAutofit fontScale="92500" lnSpcReduction="20000"/>
          </a:bodyPr>
          <a:lstStyle/>
          <a:p>
            <a:pPr algn="l"/>
            <a:r>
              <a:rPr lang="en-US" sz="2800" dirty="0">
                <a:latin typeface="Franklin Gothic Book" panose="020B0503020102020204" pitchFamily="34" charset="0"/>
              </a:rPr>
              <a:t>Dima Nirenshteyn</a:t>
            </a:r>
          </a:p>
          <a:p>
            <a:pPr algn="l"/>
            <a:r>
              <a:rPr lang="en-US" sz="2800" dirty="0">
                <a:latin typeface="Franklin Gothic Book" panose="020B0503020102020204" pitchFamily="34" charset="0"/>
              </a:rPr>
              <a:t>Data Science project, 2020</a:t>
            </a:r>
          </a:p>
          <a:p>
            <a:pPr algn="l"/>
            <a:r>
              <a:rPr lang="en-US" sz="2000" dirty="0">
                <a:hlinkClick r:id="rId2"/>
              </a:rPr>
              <a:t>github.com/Dimnir/Protests</a:t>
            </a:r>
            <a:endParaRPr lang="en-US" sz="2500" dirty="0">
              <a:latin typeface="Franklin Gothic Book" panose="020B0503020102020204" pitchFamily="34" charset="0"/>
            </a:endParaRPr>
          </a:p>
          <a:p>
            <a:endParaRPr lang="en-US" sz="2500" dirty="0">
              <a:latin typeface="Franklin Gothic Book" panose="020B0503020102020204" pitchFamily="34" charset="0"/>
            </a:endParaRPr>
          </a:p>
        </p:txBody>
      </p:sp>
      <p:pic>
        <p:nvPicPr>
          <p:cNvPr id="9" name="Picture 8">
            <a:extLst>
              <a:ext uri="{FF2B5EF4-FFF2-40B4-BE49-F238E27FC236}">
                <a16:creationId xmlns:a16="http://schemas.microsoft.com/office/drawing/2014/main" id="{A35108DC-9C27-4F17-8713-557876D810E4}"/>
              </a:ext>
            </a:extLst>
          </p:cNvPr>
          <p:cNvPicPr>
            <a:picLocks noChangeAspect="1"/>
          </p:cNvPicPr>
          <p:nvPr/>
        </p:nvPicPr>
        <p:blipFill rotWithShape="1">
          <a:blip r:embed="rId3"/>
          <a:srcRect l="-468" r="-1399" b="55284"/>
          <a:stretch/>
        </p:blipFill>
        <p:spPr>
          <a:xfrm>
            <a:off x="8134187" y="4988645"/>
            <a:ext cx="2926077" cy="71994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4192075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F06FF5-B4B2-4F96-A171-755A61630BD0}"/>
              </a:ext>
            </a:extLst>
          </p:cNvPr>
          <p:cNvSpPr>
            <a:spLocks noGrp="1"/>
          </p:cNvSpPr>
          <p:nvPr>
            <p:ph type="title"/>
          </p:nvPr>
        </p:nvSpPr>
        <p:spPr>
          <a:xfrm>
            <a:off x="1371600" y="685800"/>
            <a:ext cx="9601200" cy="753386"/>
          </a:xfrm>
        </p:spPr>
        <p:txBody>
          <a:bodyPr>
            <a:normAutofit/>
          </a:bodyPr>
          <a:lstStyle/>
          <a:p>
            <a:r>
              <a:rPr lang="en-US" sz="4000" u="sng" dirty="0">
                <a:latin typeface="Calibri" panose="020F0502020204030204" pitchFamily="34" charset="0"/>
                <a:cs typeface="Calibri" panose="020F0502020204030204" pitchFamily="34" charset="0"/>
              </a:rPr>
              <a:t>Protests size and success</a:t>
            </a:r>
          </a:p>
        </p:txBody>
      </p:sp>
      <p:sp>
        <p:nvSpPr>
          <p:cNvPr id="3" name="Content Placeholder 2">
            <a:extLst>
              <a:ext uri="{FF2B5EF4-FFF2-40B4-BE49-F238E27FC236}">
                <a16:creationId xmlns:a16="http://schemas.microsoft.com/office/drawing/2014/main" id="{D4C75316-03EE-4B6B-9347-4FBCABA4802F}"/>
              </a:ext>
            </a:extLst>
          </p:cNvPr>
          <p:cNvSpPr>
            <a:spLocks noGrp="1"/>
          </p:cNvSpPr>
          <p:nvPr>
            <p:ph idx="1"/>
          </p:nvPr>
        </p:nvSpPr>
        <p:spPr>
          <a:xfrm>
            <a:off x="1371600" y="1439186"/>
            <a:ext cx="9601200" cy="5231958"/>
          </a:xfrm>
        </p:spPr>
        <p:txBody>
          <a:bodyPr>
            <a:normAutofit/>
          </a:bodyPr>
          <a:lstStyle/>
          <a:p>
            <a:pPr marL="0" indent="0">
              <a:buNone/>
            </a:pPr>
            <a:r>
              <a:rPr lang="en-US" dirty="0">
                <a:latin typeface="Calibri Light" panose="020F0302020204030204" pitchFamily="34" charset="0"/>
                <a:cs typeface="Calibri Light" panose="020F0302020204030204" pitchFamily="34" charset="0"/>
              </a:rPr>
              <a:t>results:</a:t>
            </a:r>
          </a:p>
          <a:p>
            <a:pPr marL="0" indent="0">
              <a:buNone/>
            </a:pPr>
            <a:r>
              <a:rPr lang="en-US" dirty="0">
                <a:latin typeface="Calibri Light" panose="020F0302020204030204" pitchFamily="34" charset="0"/>
                <a:cs typeface="Calibri Light" panose="020F0302020204030204" pitchFamily="34" charset="0"/>
              </a:rPr>
              <a:t>‘Percent of total’ mean = ~2.9</a:t>
            </a:r>
          </a:p>
          <a:p>
            <a:r>
              <a:rPr lang="en-US" dirty="0">
                <a:latin typeface="Calibri Light" panose="020F0302020204030204" pitchFamily="34" charset="0"/>
                <a:cs typeface="Calibri Light" panose="020F0302020204030204" pitchFamily="34" charset="0"/>
              </a:rPr>
              <a:t>That will be our limit, separate protests by 3%</a:t>
            </a:r>
          </a:p>
          <a:p>
            <a:pPr marL="0" indent="0">
              <a:buNone/>
            </a:pPr>
            <a:endParaRPr lang="en-US" dirty="0">
              <a:latin typeface="Calibri Light" panose="020F0302020204030204" pitchFamily="34" charset="0"/>
              <a:cs typeface="Calibri Light" panose="020F0302020204030204" pitchFamily="34" charset="0"/>
            </a:endParaRPr>
          </a:p>
          <a:p>
            <a:pPr marL="0" indent="0">
              <a:buNone/>
            </a:pPr>
            <a:endParaRPr lang="en-US" dirty="0">
              <a:latin typeface="Calibri Light" panose="020F0302020204030204" pitchFamily="34" charset="0"/>
              <a:cs typeface="Calibri Light" panose="020F0302020204030204" pitchFamily="34" charset="0"/>
            </a:endParaRPr>
          </a:p>
          <a:p>
            <a:pPr marL="0" indent="0">
              <a:buNone/>
            </a:pPr>
            <a:r>
              <a:rPr lang="en-US" dirty="0">
                <a:latin typeface="Calibri Light" panose="020F0302020204030204" pitchFamily="34" charset="0"/>
                <a:cs typeface="Calibri Light" panose="020F0302020204030204" pitchFamily="34" charset="0"/>
              </a:rPr>
              <a:t>Most of failed protests were</a:t>
            </a:r>
          </a:p>
          <a:p>
            <a:pPr marL="0" indent="0">
              <a:buNone/>
            </a:pPr>
            <a:r>
              <a:rPr lang="en-US" dirty="0">
                <a:latin typeface="Calibri Light" panose="020F0302020204030204" pitchFamily="34" charset="0"/>
                <a:cs typeface="Calibri Light" panose="020F0302020204030204" pitchFamily="34" charset="0"/>
              </a:rPr>
              <a:t>less than 3% of total population</a:t>
            </a:r>
          </a:p>
          <a:p>
            <a:endParaRPr lang="en-US" dirty="0"/>
          </a:p>
          <a:p>
            <a:endParaRPr lang="en-US" dirty="0"/>
          </a:p>
          <a:p>
            <a:pPr marL="0" indent="0">
              <a:buNone/>
            </a:pPr>
            <a:endParaRPr lang="en-US" dirty="0"/>
          </a:p>
          <a:p>
            <a:pPr marL="530352" lvl="1" indent="0">
              <a:buNone/>
            </a:pPr>
            <a:endParaRPr lang="en-US" dirty="0"/>
          </a:p>
          <a:p>
            <a:pPr lvl="1"/>
            <a:endParaRPr lang="en-US" dirty="0"/>
          </a:p>
          <a:p>
            <a:pPr lvl="1"/>
            <a:endParaRPr lang="en-US" dirty="0"/>
          </a:p>
          <a:p>
            <a:pPr lvl="1"/>
            <a:endParaRPr lang="en-US" dirty="0"/>
          </a:p>
          <a:p>
            <a:endParaRPr lang="en-US" dirty="0"/>
          </a:p>
          <a:p>
            <a:endParaRPr lang="en-US" dirty="0"/>
          </a:p>
        </p:txBody>
      </p:sp>
      <p:pic>
        <p:nvPicPr>
          <p:cNvPr id="5" name="Picture 4">
            <a:extLst>
              <a:ext uri="{FF2B5EF4-FFF2-40B4-BE49-F238E27FC236}">
                <a16:creationId xmlns:a16="http://schemas.microsoft.com/office/drawing/2014/main" id="{7045605A-72E5-46CA-8DDF-4F0F9EF829DA}"/>
              </a:ext>
            </a:extLst>
          </p:cNvPr>
          <p:cNvPicPr>
            <a:picLocks noChangeAspect="1"/>
          </p:cNvPicPr>
          <p:nvPr/>
        </p:nvPicPr>
        <p:blipFill>
          <a:blip r:embed="rId2"/>
          <a:stretch>
            <a:fillRect/>
          </a:stretch>
        </p:blipFill>
        <p:spPr>
          <a:xfrm>
            <a:off x="5387201" y="2931241"/>
            <a:ext cx="6245364" cy="3739903"/>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12" name="Rectangle 11">
            <a:extLst>
              <a:ext uri="{FF2B5EF4-FFF2-40B4-BE49-F238E27FC236}">
                <a16:creationId xmlns:a16="http://schemas.microsoft.com/office/drawing/2014/main" id="{D1CC89A6-B342-41AF-A52E-CC7890087651}"/>
              </a:ext>
            </a:extLst>
          </p:cNvPr>
          <p:cNvSpPr/>
          <p:nvPr/>
        </p:nvSpPr>
        <p:spPr>
          <a:xfrm>
            <a:off x="467138" y="3711270"/>
            <a:ext cx="254442" cy="36476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E9199FA1-AFA3-45E8-BA81-ABB202FED7B7}"/>
              </a:ext>
            </a:extLst>
          </p:cNvPr>
          <p:cNvCxnSpPr/>
          <p:nvPr/>
        </p:nvCxnSpPr>
        <p:spPr>
          <a:xfrm flipH="1">
            <a:off x="467138" y="1024230"/>
            <a:ext cx="286247" cy="0"/>
          </a:xfrm>
          <a:prstGeom prst="line">
            <a:avLst/>
          </a:prstGeom>
          <a:ln>
            <a:solidFill>
              <a:srgbClr val="EFEDE3"/>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43E2DF14-9B38-43E1-AB39-497F338F26E4}"/>
              </a:ext>
            </a:extLst>
          </p:cNvPr>
          <p:cNvCxnSpPr/>
          <p:nvPr/>
        </p:nvCxnSpPr>
        <p:spPr>
          <a:xfrm flipH="1">
            <a:off x="467138" y="6643311"/>
            <a:ext cx="286247" cy="0"/>
          </a:xfrm>
          <a:prstGeom prst="line">
            <a:avLst/>
          </a:prstGeom>
          <a:ln>
            <a:solidFill>
              <a:srgbClr val="EFEDE3"/>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039728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F06FF5-B4B2-4F96-A171-755A61630BD0}"/>
              </a:ext>
            </a:extLst>
          </p:cNvPr>
          <p:cNvSpPr>
            <a:spLocks noGrp="1"/>
          </p:cNvSpPr>
          <p:nvPr>
            <p:ph type="title"/>
          </p:nvPr>
        </p:nvSpPr>
        <p:spPr>
          <a:xfrm>
            <a:off x="1371600" y="685800"/>
            <a:ext cx="9601200" cy="753386"/>
          </a:xfrm>
        </p:spPr>
        <p:txBody>
          <a:bodyPr>
            <a:normAutofit/>
          </a:bodyPr>
          <a:lstStyle/>
          <a:p>
            <a:r>
              <a:rPr lang="en-US" sz="4000" u="sng" dirty="0">
                <a:latin typeface="Calibri" panose="020F0502020204030204" pitchFamily="34" charset="0"/>
                <a:cs typeface="Calibri" panose="020F0502020204030204" pitchFamily="34" charset="0"/>
              </a:rPr>
              <a:t>Protests size and success</a:t>
            </a:r>
          </a:p>
        </p:txBody>
      </p:sp>
      <p:sp>
        <p:nvSpPr>
          <p:cNvPr id="3" name="Content Placeholder 2">
            <a:extLst>
              <a:ext uri="{FF2B5EF4-FFF2-40B4-BE49-F238E27FC236}">
                <a16:creationId xmlns:a16="http://schemas.microsoft.com/office/drawing/2014/main" id="{D4C75316-03EE-4B6B-9347-4FBCABA4802F}"/>
              </a:ext>
            </a:extLst>
          </p:cNvPr>
          <p:cNvSpPr>
            <a:spLocks noGrp="1"/>
          </p:cNvSpPr>
          <p:nvPr>
            <p:ph idx="1"/>
          </p:nvPr>
        </p:nvSpPr>
        <p:spPr>
          <a:xfrm>
            <a:off x="1371600" y="1439186"/>
            <a:ext cx="7470250" cy="2305878"/>
          </a:xfrm>
        </p:spPr>
        <p:txBody>
          <a:bodyPr>
            <a:noAutofit/>
          </a:bodyPr>
          <a:lstStyle/>
          <a:p>
            <a:pPr marL="0" indent="0">
              <a:buNone/>
            </a:pPr>
            <a:r>
              <a:rPr lang="en-US" dirty="0">
                <a:latin typeface="Calibri Light" panose="020F0302020204030204" pitchFamily="34" charset="0"/>
                <a:cs typeface="Calibri Light" panose="020F0302020204030204" pitchFamily="34" charset="0"/>
              </a:rPr>
              <a:t>results:</a:t>
            </a:r>
          </a:p>
          <a:p>
            <a:pPr marL="0" indent="0">
              <a:buNone/>
            </a:pPr>
            <a:endParaRPr lang="en-US" dirty="0">
              <a:latin typeface="Calibri Light" panose="020F0302020204030204" pitchFamily="34" charset="0"/>
              <a:cs typeface="Calibri Light" panose="020F0302020204030204" pitchFamily="34" charset="0"/>
            </a:endParaRPr>
          </a:p>
          <a:p>
            <a:r>
              <a:rPr lang="en-US" dirty="0">
                <a:latin typeface="Calibri Light" panose="020F0302020204030204" pitchFamily="34" charset="0"/>
                <a:cs typeface="Calibri Light" panose="020F0302020204030204" pitchFamily="34" charset="0"/>
              </a:rPr>
              <a:t>Most of failed protests had less than 3%</a:t>
            </a:r>
          </a:p>
          <a:p>
            <a:pPr marL="0" indent="0">
              <a:buNone/>
            </a:pPr>
            <a:r>
              <a:rPr lang="en-US" dirty="0">
                <a:latin typeface="Calibri Light" panose="020F0302020204030204" pitchFamily="34" charset="0"/>
                <a:cs typeface="Calibri Light" panose="020F0302020204030204" pitchFamily="34" charset="0"/>
              </a:rPr>
              <a:t>       of population.</a:t>
            </a:r>
          </a:p>
          <a:p>
            <a:endParaRPr lang="en-US" dirty="0">
              <a:latin typeface="Calibri Light" panose="020F0302020204030204" pitchFamily="34" charset="0"/>
              <a:cs typeface="Calibri Light" panose="020F0302020204030204" pitchFamily="34" charset="0"/>
            </a:endParaRPr>
          </a:p>
          <a:p>
            <a:endParaRPr lang="en-US" dirty="0">
              <a:latin typeface="Calibri Light" panose="020F0302020204030204" pitchFamily="34" charset="0"/>
              <a:cs typeface="Calibri Light" panose="020F0302020204030204" pitchFamily="34" charset="0"/>
            </a:endParaRPr>
          </a:p>
          <a:p>
            <a:r>
              <a:rPr lang="en-US" dirty="0">
                <a:latin typeface="Calibri Light" panose="020F0302020204030204" pitchFamily="34" charset="0"/>
                <a:cs typeface="Calibri Light" panose="020F0302020204030204" pitchFamily="34" charset="0"/>
              </a:rPr>
              <a:t>Most of protest with greater than 3% of </a:t>
            </a:r>
          </a:p>
          <a:p>
            <a:pPr marL="0" indent="0">
              <a:buNone/>
            </a:pPr>
            <a:r>
              <a:rPr lang="en-US" dirty="0">
                <a:latin typeface="Calibri Light" panose="020F0302020204030204" pitchFamily="34" charset="0"/>
                <a:cs typeface="Calibri Light" panose="020F0302020204030204" pitchFamily="34" charset="0"/>
              </a:rPr>
              <a:t>       population achieved final goal.</a:t>
            </a:r>
          </a:p>
        </p:txBody>
      </p:sp>
      <p:pic>
        <p:nvPicPr>
          <p:cNvPr id="6" name="Picture 5">
            <a:extLst>
              <a:ext uri="{FF2B5EF4-FFF2-40B4-BE49-F238E27FC236}">
                <a16:creationId xmlns:a16="http://schemas.microsoft.com/office/drawing/2014/main" id="{DED066AE-A9A6-4724-B54F-371A793DF5CB}"/>
              </a:ext>
            </a:extLst>
          </p:cNvPr>
          <p:cNvPicPr>
            <a:picLocks noChangeAspect="1"/>
          </p:cNvPicPr>
          <p:nvPr/>
        </p:nvPicPr>
        <p:blipFill>
          <a:blip r:embed="rId2"/>
          <a:stretch>
            <a:fillRect/>
          </a:stretch>
        </p:blipFill>
        <p:spPr>
          <a:xfrm>
            <a:off x="6579767" y="1789043"/>
            <a:ext cx="5145095" cy="4541024"/>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14" name="Rectangle 13">
            <a:extLst>
              <a:ext uri="{FF2B5EF4-FFF2-40B4-BE49-F238E27FC236}">
                <a16:creationId xmlns:a16="http://schemas.microsoft.com/office/drawing/2014/main" id="{37D78E67-1F10-4E13-8EFB-0CB0F6107DCD}"/>
              </a:ext>
            </a:extLst>
          </p:cNvPr>
          <p:cNvSpPr/>
          <p:nvPr/>
        </p:nvSpPr>
        <p:spPr>
          <a:xfrm>
            <a:off x="467138" y="3996522"/>
            <a:ext cx="254442" cy="36476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Connector 16">
            <a:extLst>
              <a:ext uri="{FF2B5EF4-FFF2-40B4-BE49-F238E27FC236}">
                <a16:creationId xmlns:a16="http://schemas.microsoft.com/office/drawing/2014/main" id="{BE54BA5A-31B6-4163-8C28-AB8FFDFAAECD}"/>
              </a:ext>
            </a:extLst>
          </p:cNvPr>
          <p:cNvCxnSpPr/>
          <p:nvPr/>
        </p:nvCxnSpPr>
        <p:spPr>
          <a:xfrm flipH="1">
            <a:off x="467138" y="1024230"/>
            <a:ext cx="286247" cy="0"/>
          </a:xfrm>
          <a:prstGeom prst="line">
            <a:avLst/>
          </a:prstGeom>
          <a:ln>
            <a:solidFill>
              <a:srgbClr val="EFEDE3"/>
            </a:solidFill>
          </a:ln>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0CD9D86B-FACA-42EF-8AF8-4784E46E4A09}"/>
              </a:ext>
            </a:extLst>
          </p:cNvPr>
          <p:cNvCxnSpPr/>
          <p:nvPr/>
        </p:nvCxnSpPr>
        <p:spPr>
          <a:xfrm flipH="1">
            <a:off x="467138" y="6643311"/>
            <a:ext cx="286247" cy="0"/>
          </a:xfrm>
          <a:prstGeom prst="line">
            <a:avLst/>
          </a:prstGeom>
          <a:ln>
            <a:solidFill>
              <a:srgbClr val="EFEDE3"/>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86270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F06FF5-B4B2-4F96-A171-755A61630BD0}"/>
              </a:ext>
            </a:extLst>
          </p:cNvPr>
          <p:cNvSpPr>
            <a:spLocks noGrp="1"/>
          </p:cNvSpPr>
          <p:nvPr>
            <p:ph type="title"/>
          </p:nvPr>
        </p:nvSpPr>
        <p:spPr>
          <a:xfrm>
            <a:off x="1371600" y="685800"/>
            <a:ext cx="9601200" cy="753386"/>
          </a:xfrm>
        </p:spPr>
        <p:txBody>
          <a:bodyPr>
            <a:normAutofit/>
          </a:bodyPr>
          <a:lstStyle/>
          <a:p>
            <a:r>
              <a:rPr lang="en-US" sz="4000" u="sng" dirty="0">
                <a:latin typeface="Calibri" panose="020F0502020204030204" pitchFamily="34" charset="0"/>
                <a:cs typeface="Calibri" panose="020F0502020204030204" pitchFamily="34" charset="0"/>
              </a:rPr>
              <a:t>Protests size and success</a:t>
            </a:r>
          </a:p>
        </p:txBody>
      </p:sp>
      <p:sp>
        <p:nvSpPr>
          <p:cNvPr id="3" name="Content Placeholder 2">
            <a:extLst>
              <a:ext uri="{FF2B5EF4-FFF2-40B4-BE49-F238E27FC236}">
                <a16:creationId xmlns:a16="http://schemas.microsoft.com/office/drawing/2014/main" id="{D4C75316-03EE-4B6B-9347-4FBCABA4802F}"/>
              </a:ext>
            </a:extLst>
          </p:cNvPr>
          <p:cNvSpPr>
            <a:spLocks noGrp="1"/>
          </p:cNvSpPr>
          <p:nvPr>
            <p:ph idx="1"/>
          </p:nvPr>
        </p:nvSpPr>
        <p:spPr>
          <a:xfrm>
            <a:off x="1371600" y="1439186"/>
            <a:ext cx="9601200" cy="5231958"/>
          </a:xfrm>
        </p:spPr>
        <p:txBody>
          <a:bodyPr>
            <a:normAutofit/>
          </a:bodyPr>
          <a:lstStyle/>
          <a:p>
            <a:pPr marL="0" indent="0">
              <a:buNone/>
            </a:pPr>
            <a:r>
              <a:rPr lang="en-US" u="sng" dirty="0">
                <a:latin typeface="Calibri Light" panose="020F0302020204030204" pitchFamily="34" charset="0"/>
                <a:cs typeface="Calibri Light" panose="020F0302020204030204" pitchFamily="34" charset="0"/>
              </a:rPr>
              <a:t>Conclusions:</a:t>
            </a:r>
          </a:p>
          <a:p>
            <a:pPr marL="0" indent="0">
              <a:buNone/>
            </a:pPr>
            <a:r>
              <a:rPr lang="en-US" dirty="0">
                <a:latin typeface="Calibri Light" panose="020F0302020204030204" pitchFamily="34" charset="0"/>
                <a:cs typeface="Calibri Light" panose="020F0302020204030204" pitchFamily="34" charset="0"/>
              </a:rPr>
              <a:t>Based on the data, a protest has more chances to achieve success if the number of</a:t>
            </a:r>
          </a:p>
          <a:p>
            <a:pPr marL="0" indent="0">
              <a:buNone/>
            </a:pPr>
            <a:r>
              <a:rPr lang="en-US" dirty="0">
                <a:latin typeface="Calibri Light" panose="020F0302020204030204" pitchFamily="34" charset="0"/>
                <a:cs typeface="Calibri Light" panose="020F0302020204030204" pitchFamily="34" charset="0"/>
              </a:rPr>
              <a:t>participants is higher than 3% of the total population</a:t>
            </a:r>
            <a:r>
              <a:rPr lang="en-US" sz="1800" dirty="0"/>
              <a:t>.</a:t>
            </a:r>
          </a:p>
        </p:txBody>
      </p:sp>
      <p:pic>
        <p:nvPicPr>
          <p:cNvPr id="5" name="Picture 4">
            <a:extLst>
              <a:ext uri="{FF2B5EF4-FFF2-40B4-BE49-F238E27FC236}">
                <a16:creationId xmlns:a16="http://schemas.microsoft.com/office/drawing/2014/main" id="{6806CFA1-338B-4200-8C96-7B47AF93E948}"/>
              </a:ext>
            </a:extLst>
          </p:cNvPr>
          <p:cNvPicPr>
            <a:picLocks noChangeAspect="1"/>
          </p:cNvPicPr>
          <p:nvPr/>
        </p:nvPicPr>
        <p:blipFill>
          <a:blip r:embed="rId2"/>
          <a:stretch>
            <a:fillRect/>
          </a:stretch>
        </p:blipFill>
        <p:spPr>
          <a:xfrm>
            <a:off x="1948990" y="3194437"/>
            <a:ext cx="8294020" cy="3242144"/>
          </a:xfrm>
          <a:prstGeom prst="rect">
            <a:avLst/>
          </a:prstGeom>
          <a:ln>
            <a:noFill/>
          </a:ln>
          <a:effectLst>
            <a:outerShdw blurRad="190500" algn="tl" rotWithShape="0">
              <a:srgbClr val="000000">
                <a:alpha val="70000"/>
              </a:srgbClr>
            </a:outerShdw>
          </a:effectLst>
        </p:spPr>
      </p:pic>
      <p:sp>
        <p:nvSpPr>
          <p:cNvPr id="12" name="Rectangle 11">
            <a:extLst>
              <a:ext uri="{FF2B5EF4-FFF2-40B4-BE49-F238E27FC236}">
                <a16:creationId xmlns:a16="http://schemas.microsoft.com/office/drawing/2014/main" id="{1C20C284-6976-4447-8B3D-543DD9FC2438}"/>
              </a:ext>
            </a:extLst>
          </p:cNvPr>
          <p:cNvSpPr/>
          <p:nvPr/>
        </p:nvSpPr>
        <p:spPr>
          <a:xfrm>
            <a:off x="467138" y="4292046"/>
            <a:ext cx="254442" cy="36476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5">
            <a:extLst>
              <a:ext uri="{FF2B5EF4-FFF2-40B4-BE49-F238E27FC236}">
                <a16:creationId xmlns:a16="http://schemas.microsoft.com/office/drawing/2014/main" id="{205166BF-A9BA-4A6E-869D-47678934BC29}"/>
              </a:ext>
            </a:extLst>
          </p:cNvPr>
          <p:cNvCxnSpPr/>
          <p:nvPr/>
        </p:nvCxnSpPr>
        <p:spPr>
          <a:xfrm flipH="1">
            <a:off x="467138" y="1024230"/>
            <a:ext cx="286247" cy="0"/>
          </a:xfrm>
          <a:prstGeom prst="line">
            <a:avLst/>
          </a:prstGeom>
          <a:ln>
            <a:solidFill>
              <a:srgbClr val="EFEDE3"/>
            </a:solidFill>
          </a:ln>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F1481527-B083-4618-AE07-568EE6CF9F37}"/>
              </a:ext>
            </a:extLst>
          </p:cNvPr>
          <p:cNvCxnSpPr/>
          <p:nvPr/>
        </p:nvCxnSpPr>
        <p:spPr>
          <a:xfrm flipH="1">
            <a:off x="467138" y="6643311"/>
            <a:ext cx="286247" cy="0"/>
          </a:xfrm>
          <a:prstGeom prst="line">
            <a:avLst/>
          </a:prstGeom>
          <a:ln>
            <a:solidFill>
              <a:srgbClr val="EFEDE3"/>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28539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F06FF5-B4B2-4F96-A171-755A61630BD0}"/>
              </a:ext>
            </a:extLst>
          </p:cNvPr>
          <p:cNvSpPr>
            <a:spLocks noGrp="1"/>
          </p:cNvSpPr>
          <p:nvPr>
            <p:ph type="title"/>
          </p:nvPr>
        </p:nvSpPr>
        <p:spPr>
          <a:xfrm>
            <a:off x="1371600" y="685800"/>
            <a:ext cx="9601200" cy="753386"/>
          </a:xfrm>
        </p:spPr>
        <p:txBody>
          <a:bodyPr>
            <a:normAutofit/>
          </a:bodyPr>
          <a:lstStyle/>
          <a:p>
            <a:r>
              <a:rPr lang="en-US" sz="4000" u="sng" dirty="0">
                <a:latin typeface="Calibri" panose="020F0502020204030204" pitchFamily="34" charset="0"/>
                <a:cs typeface="Calibri" panose="020F0502020204030204" pitchFamily="34" charset="0"/>
              </a:rPr>
              <a:t>Protests size and success</a:t>
            </a:r>
          </a:p>
        </p:txBody>
      </p:sp>
      <p:sp>
        <p:nvSpPr>
          <p:cNvPr id="3" name="Content Placeholder 2">
            <a:extLst>
              <a:ext uri="{FF2B5EF4-FFF2-40B4-BE49-F238E27FC236}">
                <a16:creationId xmlns:a16="http://schemas.microsoft.com/office/drawing/2014/main" id="{D4C75316-03EE-4B6B-9347-4FBCABA4802F}"/>
              </a:ext>
            </a:extLst>
          </p:cNvPr>
          <p:cNvSpPr>
            <a:spLocks noGrp="1"/>
          </p:cNvSpPr>
          <p:nvPr>
            <p:ph idx="1"/>
          </p:nvPr>
        </p:nvSpPr>
        <p:spPr>
          <a:xfrm>
            <a:off x="1371600" y="1439186"/>
            <a:ext cx="9601200" cy="5231958"/>
          </a:xfrm>
        </p:spPr>
        <p:txBody>
          <a:bodyPr>
            <a:normAutofit/>
          </a:bodyPr>
          <a:lstStyle/>
          <a:p>
            <a:pPr marL="0" indent="0">
              <a:buNone/>
            </a:pPr>
            <a:r>
              <a:rPr lang="en-US" dirty="0">
                <a:latin typeface="Calibri Light" panose="020F0302020204030204" pitchFamily="34" charset="0"/>
                <a:cs typeface="Calibri Light" panose="020F0302020204030204" pitchFamily="34" charset="0"/>
              </a:rPr>
              <a:t>question:</a:t>
            </a:r>
          </a:p>
          <a:p>
            <a:pPr marL="0" indent="0">
              <a:buNone/>
            </a:pPr>
            <a:r>
              <a:rPr lang="en-US" dirty="0">
                <a:latin typeface="Calibri Light" panose="020F0302020204030204" pitchFamily="34" charset="0"/>
                <a:cs typeface="Calibri Light" panose="020F0302020204030204" pitchFamily="34" charset="0"/>
              </a:rPr>
              <a:t>If this is the case, how much is 3% of US population?</a:t>
            </a:r>
          </a:p>
          <a:p>
            <a:pPr marL="0" indent="0">
              <a:buNone/>
            </a:pPr>
            <a:r>
              <a:rPr lang="en-US" dirty="0">
                <a:latin typeface="Calibri Light" panose="020F0302020204030204" pitchFamily="34" charset="0"/>
                <a:cs typeface="Calibri Light" panose="020F0302020204030204" pitchFamily="34" charset="0"/>
              </a:rPr>
              <a:t>George Floyd and Black Lives Matter Movement worldwide is a recent campaign that </a:t>
            </a:r>
          </a:p>
          <a:p>
            <a:pPr marL="0" indent="0">
              <a:buNone/>
            </a:pPr>
            <a:r>
              <a:rPr lang="en-US" dirty="0">
                <a:latin typeface="Calibri Light" panose="020F0302020204030204" pitchFamily="34" charset="0"/>
                <a:cs typeface="Calibri Light" panose="020F0302020204030204" pitchFamily="34" charset="0"/>
              </a:rPr>
              <a:t>started in the US and by now is worldwide.</a:t>
            </a:r>
          </a:p>
          <a:p>
            <a:pPr marL="0" indent="0">
              <a:buNone/>
            </a:pPr>
            <a:r>
              <a:rPr lang="en-US" dirty="0">
                <a:latin typeface="Calibri Light" panose="020F0302020204030204" pitchFamily="34" charset="0"/>
                <a:cs typeface="Calibri Light" panose="020F0302020204030204" pitchFamily="34" charset="0"/>
              </a:rPr>
              <a:t>The rise of social media has made protests more accesable. Movements can now spread at very high speeds. If we count the activism in social media, the number of participants in this campaign may be surprisingly high.</a:t>
            </a:r>
          </a:p>
          <a:p>
            <a:pPr marL="0" indent="0">
              <a:buNone/>
            </a:pPr>
            <a:endParaRPr lang="en-US" dirty="0">
              <a:latin typeface="Calibri Light" panose="020F0302020204030204" pitchFamily="34" charset="0"/>
              <a:cs typeface="Calibri Light" panose="020F0302020204030204" pitchFamily="34" charset="0"/>
            </a:endParaRPr>
          </a:p>
          <a:p>
            <a:r>
              <a:rPr lang="en-US" sz="2000" dirty="0">
                <a:latin typeface="Calibri Light" panose="020F0302020204030204" pitchFamily="34" charset="0"/>
                <a:cs typeface="Calibri Light" panose="020F0302020204030204" pitchFamily="34" charset="0"/>
              </a:rPr>
              <a:t>BLM movement worldwide – 5,000,000</a:t>
            </a:r>
          </a:p>
          <a:p>
            <a:r>
              <a:rPr lang="en-US" dirty="0">
                <a:latin typeface="Calibri Light" panose="020F0302020204030204" pitchFamily="34" charset="0"/>
                <a:cs typeface="Calibri Light" panose="020F0302020204030204" pitchFamily="34" charset="0"/>
              </a:rPr>
              <a:t>Pew Research found that </a:t>
            </a:r>
            <a:r>
              <a:rPr lang="en-US" i="1" dirty="0">
                <a:latin typeface="Calibri Light" panose="020F0302020204030204" pitchFamily="34" charset="0"/>
                <a:cs typeface="Calibri Light" panose="020F0302020204030204" pitchFamily="34" charset="0"/>
              </a:rPr>
              <a:t>#BlackLivesMatter </a:t>
            </a:r>
            <a:r>
              <a:rPr lang="en-US" dirty="0">
                <a:latin typeface="Calibri Light" panose="020F0302020204030204" pitchFamily="34" charset="0"/>
                <a:cs typeface="Calibri Light" panose="020F0302020204030204" pitchFamily="34" charset="0"/>
              </a:rPr>
              <a:t>hashtag was used roughly </a:t>
            </a:r>
            <a:r>
              <a:rPr lang="en-US" b="1" dirty="0">
                <a:latin typeface="Calibri Light" panose="020F0302020204030204" pitchFamily="34" charset="0"/>
                <a:cs typeface="Calibri Light" panose="020F0302020204030204" pitchFamily="34" charset="0"/>
              </a:rPr>
              <a:t>47,000,000</a:t>
            </a:r>
            <a:r>
              <a:rPr lang="en-US" dirty="0">
                <a:latin typeface="Calibri Light" panose="020F0302020204030204" pitchFamily="34" charset="0"/>
                <a:cs typeface="Calibri Light" panose="020F0302020204030204" pitchFamily="34" charset="0"/>
              </a:rPr>
              <a:t> times on Twitter.</a:t>
            </a:r>
          </a:p>
          <a:p>
            <a:r>
              <a:rPr lang="en-US" sz="2000" dirty="0">
                <a:latin typeface="Calibri Light" panose="020F0302020204030204" pitchFamily="34" charset="0"/>
                <a:cs typeface="Calibri Light" panose="020F0302020204030204" pitchFamily="34" charset="0"/>
              </a:rPr>
              <a:t>The social media streaming app TikTok has recently surpassed </a:t>
            </a:r>
            <a:r>
              <a:rPr lang="en-US" sz="2000" b="1" dirty="0">
                <a:latin typeface="Calibri Light" panose="020F0302020204030204" pitchFamily="34" charset="0"/>
                <a:cs typeface="Calibri Light" panose="020F0302020204030204" pitchFamily="34" charset="0"/>
              </a:rPr>
              <a:t>10,500,000,000</a:t>
            </a:r>
            <a:r>
              <a:rPr lang="en-US" sz="2000" dirty="0">
                <a:latin typeface="Calibri Light" panose="020F0302020204030204" pitchFamily="34" charset="0"/>
                <a:cs typeface="Calibri Light" panose="020F0302020204030204" pitchFamily="34" charset="0"/>
              </a:rPr>
              <a:t> views on the </a:t>
            </a:r>
            <a:r>
              <a:rPr lang="en-US" i="1" dirty="0">
                <a:latin typeface="Calibri Light" panose="020F0302020204030204" pitchFamily="34" charset="0"/>
                <a:cs typeface="Calibri Light" panose="020F0302020204030204" pitchFamily="34" charset="0"/>
              </a:rPr>
              <a:t>#BlackLivesMatter </a:t>
            </a:r>
            <a:r>
              <a:rPr lang="en-US" dirty="0">
                <a:latin typeface="Calibri Light" panose="020F0302020204030204" pitchFamily="34" charset="0"/>
                <a:cs typeface="Calibri Light" panose="020F0302020204030204" pitchFamily="34" charset="0"/>
              </a:rPr>
              <a:t>hashtag.</a:t>
            </a:r>
            <a:endParaRPr lang="en-US" sz="2000" dirty="0">
              <a:latin typeface="Calibri Light" panose="020F0302020204030204" pitchFamily="34" charset="0"/>
              <a:cs typeface="Calibri Light" panose="020F0302020204030204" pitchFamily="34" charset="0"/>
            </a:endParaRPr>
          </a:p>
        </p:txBody>
      </p:sp>
      <p:sp>
        <p:nvSpPr>
          <p:cNvPr id="11" name="Rectangle 10">
            <a:extLst>
              <a:ext uri="{FF2B5EF4-FFF2-40B4-BE49-F238E27FC236}">
                <a16:creationId xmlns:a16="http://schemas.microsoft.com/office/drawing/2014/main" id="{F82A5D34-2CE3-41E1-A55A-8C28DE682348}"/>
              </a:ext>
            </a:extLst>
          </p:cNvPr>
          <p:cNvSpPr/>
          <p:nvPr/>
        </p:nvSpPr>
        <p:spPr>
          <a:xfrm>
            <a:off x="467138" y="4632958"/>
            <a:ext cx="254442" cy="36476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3D7542A2-E609-4DD6-AF4F-2939802E727B}"/>
              </a:ext>
            </a:extLst>
          </p:cNvPr>
          <p:cNvCxnSpPr/>
          <p:nvPr/>
        </p:nvCxnSpPr>
        <p:spPr>
          <a:xfrm flipH="1">
            <a:off x="467138" y="1024230"/>
            <a:ext cx="286247" cy="0"/>
          </a:xfrm>
          <a:prstGeom prst="line">
            <a:avLst/>
          </a:prstGeom>
          <a:ln>
            <a:solidFill>
              <a:srgbClr val="EFEDE3"/>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1154B00D-EFA4-45DF-ADF3-41EC832415E9}"/>
              </a:ext>
            </a:extLst>
          </p:cNvPr>
          <p:cNvCxnSpPr/>
          <p:nvPr/>
        </p:nvCxnSpPr>
        <p:spPr>
          <a:xfrm flipH="1">
            <a:off x="467138" y="6643311"/>
            <a:ext cx="286247" cy="0"/>
          </a:xfrm>
          <a:prstGeom prst="line">
            <a:avLst/>
          </a:prstGeom>
          <a:ln>
            <a:solidFill>
              <a:srgbClr val="EFEDE3"/>
            </a:solidFill>
          </a:ln>
        </p:spPr>
        <p:style>
          <a:lnRef idx="2">
            <a:schemeClr val="accent1"/>
          </a:lnRef>
          <a:fillRef idx="0">
            <a:schemeClr val="accent1"/>
          </a:fillRef>
          <a:effectRef idx="1">
            <a:schemeClr val="accent1"/>
          </a:effectRef>
          <a:fontRef idx="minor">
            <a:schemeClr val="tx1"/>
          </a:fontRef>
        </p:style>
      </p:cxnSp>
      <p:pic>
        <p:nvPicPr>
          <p:cNvPr id="21" name="Picture 20">
            <a:extLst>
              <a:ext uri="{FF2B5EF4-FFF2-40B4-BE49-F238E27FC236}">
                <a16:creationId xmlns:a16="http://schemas.microsoft.com/office/drawing/2014/main" id="{76731490-3D3A-4841-8DF1-9AC248778908}"/>
              </a:ext>
            </a:extLst>
          </p:cNvPr>
          <p:cNvPicPr>
            <a:picLocks noChangeAspect="1"/>
          </p:cNvPicPr>
          <p:nvPr/>
        </p:nvPicPr>
        <p:blipFill>
          <a:blip r:embed="rId2"/>
          <a:stretch>
            <a:fillRect/>
          </a:stretch>
        </p:blipFill>
        <p:spPr>
          <a:xfrm rot="646239">
            <a:off x="7804288" y="310100"/>
            <a:ext cx="4227444" cy="2113722"/>
          </a:xfrm>
          <a:prstGeom prst="rect">
            <a:avLst/>
          </a:prstGeom>
        </p:spPr>
      </p:pic>
    </p:spTree>
    <p:extLst>
      <p:ext uri="{BB962C8B-B14F-4D97-AF65-F5344CB8AC3E}">
        <p14:creationId xmlns:p14="http://schemas.microsoft.com/office/powerpoint/2010/main" val="35493422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F06FF5-B4B2-4F96-A171-755A61630BD0}"/>
              </a:ext>
            </a:extLst>
          </p:cNvPr>
          <p:cNvSpPr>
            <a:spLocks noGrp="1"/>
          </p:cNvSpPr>
          <p:nvPr>
            <p:ph type="title"/>
          </p:nvPr>
        </p:nvSpPr>
        <p:spPr>
          <a:xfrm>
            <a:off x="1371600" y="685800"/>
            <a:ext cx="9601200" cy="753386"/>
          </a:xfrm>
        </p:spPr>
        <p:txBody>
          <a:bodyPr>
            <a:normAutofit/>
          </a:bodyPr>
          <a:lstStyle/>
          <a:p>
            <a:r>
              <a:rPr lang="en-US" sz="4000" u="sng" dirty="0">
                <a:latin typeface="Calibri" panose="020F0502020204030204" pitchFamily="34" charset="0"/>
                <a:cs typeface="Calibri" panose="020F0502020204030204" pitchFamily="34" charset="0"/>
              </a:rPr>
              <a:t>Protests size and success</a:t>
            </a:r>
          </a:p>
        </p:txBody>
      </p:sp>
      <p:sp>
        <p:nvSpPr>
          <p:cNvPr id="3" name="Content Placeholder 2">
            <a:extLst>
              <a:ext uri="{FF2B5EF4-FFF2-40B4-BE49-F238E27FC236}">
                <a16:creationId xmlns:a16="http://schemas.microsoft.com/office/drawing/2014/main" id="{D4C75316-03EE-4B6B-9347-4FBCABA4802F}"/>
              </a:ext>
            </a:extLst>
          </p:cNvPr>
          <p:cNvSpPr>
            <a:spLocks noGrp="1"/>
          </p:cNvSpPr>
          <p:nvPr>
            <p:ph idx="1"/>
          </p:nvPr>
        </p:nvSpPr>
        <p:spPr>
          <a:xfrm>
            <a:off x="1371599" y="1439185"/>
            <a:ext cx="10611015" cy="5645421"/>
          </a:xfrm>
        </p:spPr>
        <p:txBody>
          <a:bodyPr>
            <a:normAutofit/>
          </a:bodyPr>
          <a:lstStyle/>
          <a:p>
            <a:pPr marL="0" indent="0">
              <a:buNone/>
            </a:pPr>
            <a:r>
              <a:rPr lang="en-US" dirty="0">
                <a:latin typeface="Calibri Light" panose="020F0302020204030204" pitchFamily="34" charset="0"/>
                <a:cs typeface="Calibri Light" panose="020F0302020204030204" pitchFamily="34" charset="0"/>
              </a:rPr>
              <a:t>results:							</a:t>
            </a:r>
          </a:p>
          <a:p>
            <a:pPr marL="0" indent="0">
              <a:buNone/>
            </a:pPr>
            <a:endParaRPr lang="en-US" dirty="0">
              <a:latin typeface="Calibri Light" panose="020F0302020204030204" pitchFamily="34" charset="0"/>
              <a:cs typeface="Calibri Light" panose="020F0302020204030204" pitchFamily="34" charset="0"/>
            </a:endParaRPr>
          </a:p>
          <a:p>
            <a:pPr marL="0" indent="0">
              <a:buNone/>
            </a:pPr>
            <a:endParaRPr lang="en-US" dirty="0">
              <a:latin typeface="Calibri Light" panose="020F0302020204030204" pitchFamily="34" charset="0"/>
              <a:cs typeface="Calibri Light" panose="020F0302020204030204" pitchFamily="34" charset="0"/>
            </a:endParaRPr>
          </a:p>
          <a:p>
            <a:pPr marL="0" indent="0">
              <a:buNone/>
            </a:pPr>
            <a:r>
              <a:rPr lang="en-US" dirty="0">
                <a:latin typeface="Calibri Light" panose="020F0302020204030204" pitchFamily="34" charset="0"/>
                <a:cs typeface="Calibri Light" panose="020F0302020204030204" pitchFamily="34" charset="0"/>
              </a:rPr>
              <a:t>There is a huge difference between the max </a:t>
            </a:r>
          </a:p>
          <a:p>
            <a:pPr marL="0" indent="0">
              <a:buNone/>
            </a:pPr>
            <a:r>
              <a:rPr lang="en-US" dirty="0">
                <a:latin typeface="Calibri Light" panose="020F0302020204030204" pitchFamily="34" charset="0"/>
                <a:cs typeface="Calibri Light" panose="020F0302020204030204" pitchFamily="34" charset="0"/>
              </a:rPr>
              <a:t>amount of participants in BLM campaign </a:t>
            </a:r>
          </a:p>
          <a:p>
            <a:pPr marL="0" indent="0">
              <a:buNone/>
            </a:pPr>
            <a:r>
              <a:rPr lang="en-US" dirty="0">
                <a:latin typeface="Calibri Light" panose="020F0302020204030204" pitchFamily="34" charset="0"/>
                <a:cs typeface="Calibri Light" panose="020F0302020204030204" pitchFamily="34" charset="0"/>
              </a:rPr>
              <a:t>vs rest of the protests.</a:t>
            </a:r>
          </a:p>
          <a:p>
            <a:pPr marL="0" indent="0">
              <a:buNone/>
            </a:pPr>
            <a:endParaRPr lang="en-US" sz="1600" dirty="0">
              <a:latin typeface="Calibri" panose="020F0502020204030204" pitchFamily="34" charset="0"/>
              <a:cs typeface="Calibri" panose="020F0502020204030204" pitchFamily="34" charset="0"/>
            </a:endParaRPr>
          </a:p>
          <a:p>
            <a:pPr marL="0" indent="0">
              <a:buNone/>
            </a:pPr>
            <a:endParaRPr lang="en-US" sz="2000" dirty="0"/>
          </a:p>
          <a:p>
            <a:pPr marL="0" indent="0">
              <a:buNone/>
            </a:pPr>
            <a:endParaRPr lang="en-US" dirty="0"/>
          </a:p>
          <a:p>
            <a:pPr marL="0" indent="0">
              <a:buNone/>
            </a:pPr>
            <a:endParaRPr lang="en-US" sz="2000" dirty="0"/>
          </a:p>
          <a:p>
            <a:pPr marL="0" indent="0">
              <a:buNone/>
            </a:pPr>
            <a:endParaRPr lang="en-US" dirty="0"/>
          </a:p>
          <a:p>
            <a:pPr marL="0" indent="0">
              <a:buNone/>
            </a:pPr>
            <a:r>
              <a:rPr lang="en-US" sz="2000" dirty="0"/>
              <a:t>							</a:t>
            </a:r>
            <a:r>
              <a:rPr lang="en-US" sz="1400" dirty="0">
                <a:latin typeface="Calibri Light" panose="020F0302020204030204" pitchFamily="34" charset="0"/>
                <a:cs typeface="Calibri Light" panose="020F0302020204030204" pitchFamily="34" charset="0"/>
              </a:rPr>
              <a:t> *Note that the y axis scale is ‘symlog’ with base 10.</a:t>
            </a:r>
            <a:endParaRPr lang="en-US" sz="1400" dirty="0"/>
          </a:p>
        </p:txBody>
      </p:sp>
      <p:pic>
        <p:nvPicPr>
          <p:cNvPr id="5" name="Picture 4">
            <a:extLst>
              <a:ext uri="{FF2B5EF4-FFF2-40B4-BE49-F238E27FC236}">
                <a16:creationId xmlns:a16="http://schemas.microsoft.com/office/drawing/2014/main" id="{1DECA865-99CB-4A5A-85F9-263E62DCD68D}"/>
              </a:ext>
            </a:extLst>
          </p:cNvPr>
          <p:cNvPicPr>
            <a:picLocks noChangeAspect="1"/>
          </p:cNvPicPr>
          <p:nvPr/>
        </p:nvPicPr>
        <p:blipFill>
          <a:blip r:embed="rId2"/>
          <a:stretch>
            <a:fillRect/>
          </a:stretch>
        </p:blipFill>
        <p:spPr>
          <a:xfrm>
            <a:off x="6528485" y="1873525"/>
            <a:ext cx="5266954" cy="414224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14" name="Rectangle 13">
            <a:extLst>
              <a:ext uri="{FF2B5EF4-FFF2-40B4-BE49-F238E27FC236}">
                <a16:creationId xmlns:a16="http://schemas.microsoft.com/office/drawing/2014/main" id="{01C789DD-A6F5-46F8-8FB4-2241AE99CBB3}"/>
              </a:ext>
            </a:extLst>
          </p:cNvPr>
          <p:cNvSpPr/>
          <p:nvPr/>
        </p:nvSpPr>
        <p:spPr>
          <a:xfrm>
            <a:off x="467138" y="4981821"/>
            <a:ext cx="254442" cy="36476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Connector 16">
            <a:extLst>
              <a:ext uri="{FF2B5EF4-FFF2-40B4-BE49-F238E27FC236}">
                <a16:creationId xmlns:a16="http://schemas.microsoft.com/office/drawing/2014/main" id="{05EC424D-3552-4852-ABB7-DC6E72ECF366}"/>
              </a:ext>
            </a:extLst>
          </p:cNvPr>
          <p:cNvCxnSpPr/>
          <p:nvPr/>
        </p:nvCxnSpPr>
        <p:spPr>
          <a:xfrm flipH="1">
            <a:off x="467138" y="1024230"/>
            <a:ext cx="286247" cy="0"/>
          </a:xfrm>
          <a:prstGeom prst="line">
            <a:avLst/>
          </a:prstGeom>
          <a:ln>
            <a:solidFill>
              <a:srgbClr val="EFEDE3"/>
            </a:solidFill>
          </a:ln>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9283F812-2745-440F-AC6A-D2A0C6423500}"/>
              </a:ext>
            </a:extLst>
          </p:cNvPr>
          <p:cNvCxnSpPr/>
          <p:nvPr/>
        </p:nvCxnSpPr>
        <p:spPr>
          <a:xfrm flipH="1">
            <a:off x="467138" y="6643311"/>
            <a:ext cx="286247" cy="0"/>
          </a:xfrm>
          <a:prstGeom prst="line">
            <a:avLst/>
          </a:prstGeom>
          <a:ln>
            <a:solidFill>
              <a:srgbClr val="EFEDE3"/>
            </a:solidFill>
          </a:ln>
        </p:spPr>
        <p:style>
          <a:lnRef idx="2">
            <a:schemeClr val="accent1"/>
          </a:lnRef>
          <a:fillRef idx="0">
            <a:schemeClr val="accent1"/>
          </a:fillRef>
          <a:effectRef idx="1">
            <a:schemeClr val="accent1"/>
          </a:effectRef>
          <a:fontRef idx="minor">
            <a:schemeClr val="tx1"/>
          </a:fontRef>
        </p:style>
      </p:cxnSp>
      <p:pic>
        <p:nvPicPr>
          <p:cNvPr id="22" name="Picture 21">
            <a:extLst>
              <a:ext uri="{FF2B5EF4-FFF2-40B4-BE49-F238E27FC236}">
                <a16:creationId xmlns:a16="http://schemas.microsoft.com/office/drawing/2014/main" id="{C08913E2-244C-48A1-AF0C-B68D839F5F0D}"/>
              </a:ext>
            </a:extLst>
          </p:cNvPr>
          <p:cNvPicPr>
            <a:picLocks noChangeAspect="1"/>
          </p:cNvPicPr>
          <p:nvPr/>
        </p:nvPicPr>
        <p:blipFill rotWithShape="1">
          <a:blip r:embed="rId3"/>
          <a:srcRect l="34655" t="23764" r="415"/>
          <a:stretch/>
        </p:blipFill>
        <p:spPr>
          <a:xfrm>
            <a:off x="3416635" y="4866198"/>
            <a:ext cx="2586601" cy="170900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24" name="Picture 23">
            <a:extLst>
              <a:ext uri="{FF2B5EF4-FFF2-40B4-BE49-F238E27FC236}">
                <a16:creationId xmlns:a16="http://schemas.microsoft.com/office/drawing/2014/main" id="{D055CC84-E192-4BDA-AD31-397CAF799C9F}"/>
              </a:ext>
            </a:extLst>
          </p:cNvPr>
          <p:cNvPicPr>
            <a:picLocks noChangeAspect="1"/>
          </p:cNvPicPr>
          <p:nvPr/>
        </p:nvPicPr>
        <p:blipFill rotWithShape="1">
          <a:blip r:embed="rId4"/>
          <a:srcRect l="21010" r="7035"/>
          <a:stretch/>
        </p:blipFill>
        <p:spPr>
          <a:xfrm>
            <a:off x="1371598" y="4583928"/>
            <a:ext cx="2045036" cy="199127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26" name="Picture 25">
            <a:extLst>
              <a:ext uri="{FF2B5EF4-FFF2-40B4-BE49-F238E27FC236}">
                <a16:creationId xmlns:a16="http://schemas.microsoft.com/office/drawing/2014/main" id="{6C9F7FC5-7489-407B-B42B-416533223908}"/>
              </a:ext>
            </a:extLst>
          </p:cNvPr>
          <p:cNvPicPr>
            <a:picLocks noChangeAspect="1"/>
          </p:cNvPicPr>
          <p:nvPr/>
        </p:nvPicPr>
        <p:blipFill rotWithShape="1">
          <a:blip r:embed="rId5"/>
          <a:srcRect l="36900" t="42921" r="16988" b="44708"/>
          <a:stretch/>
        </p:blipFill>
        <p:spPr>
          <a:xfrm>
            <a:off x="3481888" y="4544173"/>
            <a:ext cx="2045036" cy="26636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9780461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F06FF5-B4B2-4F96-A171-755A61630BD0}"/>
              </a:ext>
            </a:extLst>
          </p:cNvPr>
          <p:cNvSpPr>
            <a:spLocks noGrp="1"/>
          </p:cNvSpPr>
          <p:nvPr>
            <p:ph type="title"/>
          </p:nvPr>
        </p:nvSpPr>
        <p:spPr>
          <a:xfrm>
            <a:off x="1371600" y="685800"/>
            <a:ext cx="9601200" cy="753386"/>
          </a:xfrm>
        </p:spPr>
        <p:txBody>
          <a:bodyPr>
            <a:normAutofit/>
          </a:bodyPr>
          <a:lstStyle/>
          <a:p>
            <a:r>
              <a:rPr lang="en-US" sz="4000" u="sng" dirty="0">
                <a:latin typeface="Calibri" panose="020F0502020204030204" pitchFamily="34" charset="0"/>
                <a:cs typeface="Calibri" panose="020F0502020204030204" pitchFamily="34" charset="0"/>
              </a:rPr>
              <a:t>Protest success predict</a:t>
            </a:r>
          </a:p>
        </p:txBody>
      </p:sp>
      <p:sp>
        <p:nvSpPr>
          <p:cNvPr id="3" name="Content Placeholder 2">
            <a:extLst>
              <a:ext uri="{FF2B5EF4-FFF2-40B4-BE49-F238E27FC236}">
                <a16:creationId xmlns:a16="http://schemas.microsoft.com/office/drawing/2014/main" id="{D4C75316-03EE-4B6B-9347-4FBCABA4802F}"/>
              </a:ext>
            </a:extLst>
          </p:cNvPr>
          <p:cNvSpPr>
            <a:spLocks noGrp="1"/>
          </p:cNvSpPr>
          <p:nvPr>
            <p:ph idx="1"/>
          </p:nvPr>
        </p:nvSpPr>
        <p:spPr>
          <a:xfrm>
            <a:off x="1371600" y="1439186"/>
            <a:ext cx="9601200" cy="5231958"/>
          </a:xfrm>
        </p:spPr>
        <p:txBody>
          <a:bodyPr>
            <a:normAutofit/>
          </a:bodyPr>
          <a:lstStyle/>
          <a:p>
            <a:pPr marL="0" indent="0">
              <a:buNone/>
            </a:pPr>
            <a:r>
              <a:rPr lang="en-US" sz="2000" dirty="0">
                <a:latin typeface="Calibri Light" panose="020F0302020204030204" pitchFamily="34" charset="0"/>
                <a:cs typeface="Calibri Light" panose="020F0302020204030204" pitchFamily="34" charset="0"/>
              </a:rPr>
              <a:t>questions:</a:t>
            </a:r>
          </a:p>
          <a:p>
            <a:pPr marL="0" indent="0">
              <a:buNone/>
            </a:pPr>
            <a:endParaRPr lang="en-US" dirty="0">
              <a:latin typeface="Calibri Light" panose="020F0302020204030204" pitchFamily="34" charset="0"/>
              <a:cs typeface="Calibri Light" panose="020F0302020204030204" pitchFamily="34" charset="0"/>
            </a:endParaRPr>
          </a:p>
          <a:p>
            <a:r>
              <a:rPr lang="en-US" dirty="0">
                <a:latin typeface="Calibri Light" panose="020F0302020204030204" pitchFamily="34" charset="0"/>
                <a:cs typeface="Calibri Light" panose="020F0302020204030204" pitchFamily="34" charset="0"/>
              </a:rPr>
              <a:t>Is it possible to predict a successful protest based on 2 factors?</a:t>
            </a:r>
            <a:endParaRPr lang="en-US" sz="2000" dirty="0">
              <a:latin typeface="Calibri Light" panose="020F0302020204030204" pitchFamily="34" charset="0"/>
              <a:cs typeface="Calibri Light" panose="020F0302020204030204" pitchFamily="34" charset="0"/>
            </a:endParaRPr>
          </a:p>
          <a:p>
            <a:r>
              <a:rPr lang="en-US" dirty="0">
                <a:latin typeface="Calibri Light" panose="020F0302020204030204" pitchFamily="34" charset="0"/>
                <a:cs typeface="Calibri Light" panose="020F0302020204030204" pitchFamily="34" charset="0"/>
              </a:rPr>
              <a:t>Building a model that gets ‘violence’ and ‘above 3%’ to predict successful protests</a:t>
            </a:r>
          </a:p>
          <a:p>
            <a:pPr marL="0" indent="0">
              <a:buNone/>
            </a:pPr>
            <a:r>
              <a:rPr lang="en-US" dirty="0">
                <a:latin typeface="Calibri Light" panose="020F0302020204030204" pitchFamily="34" charset="0"/>
                <a:cs typeface="Calibri Light" panose="020F0302020204030204" pitchFamily="34" charset="0"/>
              </a:rPr>
              <a:t>	 </a:t>
            </a:r>
            <a:r>
              <a:rPr lang="en-US" b="1" dirty="0">
                <a:latin typeface="Calibri Light" panose="020F0302020204030204" pitchFamily="34" charset="0"/>
                <a:cs typeface="Calibri Light" panose="020F0302020204030204" pitchFamily="34" charset="0"/>
              </a:rPr>
              <a:t>X</a:t>
            </a:r>
            <a:r>
              <a:rPr lang="en-US" dirty="0">
                <a:latin typeface="Calibri Light" panose="020F0302020204030204" pitchFamily="34" charset="0"/>
                <a:cs typeface="Calibri Light" panose="020F0302020204030204" pitchFamily="34" charset="0"/>
              </a:rPr>
              <a:t> = ‘violence’ and ‘above 3%’</a:t>
            </a:r>
          </a:p>
          <a:p>
            <a:pPr marL="0" indent="0">
              <a:buNone/>
            </a:pPr>
            <a:r>
              <a:rPr lang="en-US" dirty="0">
                <a:latin typeface="Calibri Light" panose="020F0302020204030204" pitchFamily="34" charset="0"/>
                <a:cs typeface="Calibri Light" panose="020F0302020204030204" pitchFamily="34" charset="0"/>
              </a:rPr>
              <a:t>	 </a:t>
            </a:r>
            <a:r>
              <a:rPr lang="en-US" b="1" dirty="0">
                <a:latin typeface="Calibri Light" panose="020F0302020204030204" pitchFamily="34" charset="0"/>
                <a:cs typeface="Calibri Light" panose="020F0302020204030204" pitchFamily="34" charset="0"/>
              </a:rPr>
              <a:t>y</a:t>
            </a:r>
            <a:r>
              <a:rPr lang="en-US" dirty="0">
                <a:latin typeface="Calibri Light" panose="020F0302020204030204" pitchFamily="34" charset="0"/>
                <a:cs typeface="Calibri Light" panose="020F0302020204030204" pitchFamily="34" charset="0"/>
              </a:rPr>
              <a:t> = ‘success’</a:t>
            </a:r>
            <a:endParaRPr lang="en-US" sz="2000" dirty="0">
              <a:latin typeface="Calibri Light" panose="020F0302020204030204" pitchFamily="34" charset="0"/>
              <a:cs typeface="Calibri Light" panose="020F0302020204030204" pitchFamily="34" charset="0"/>
            </a:endParaRPr>
          </a:p>
          <a:p>
            <a:r>
              <a:rPr lang="en-US" sz="2000" dirty="0">
                <a:latin typeface="Calibri Light" panose="020F0302020204030204" pitchFamily="34" charset="0"/>
                <a:cs typeface="Calibri Light" panose="020F0302020204030204" pitchFamily="34" charset="0"/>
              </a:rPr>
              <a:t>What is the prediction?</a:t>
            </a:r>
          </a:p>
          <a:p>
            <a:r>
              <a:rPr lang="en-US" dirty="0">
                <a:latin typeface="Calibri Light" panose="020F0302020204030204" pitchFamily="34" charset="0"/>
                <a:cs typeface="Calibri Light" panose="020F0302020204030204" pitchFamily="34" charset="0"/>
              </a:rPr>
              <a:t>What is the best accuracy?</a:t>
            </a:r>
            <a:endParaRPr lang="en-US" sz="2000" dirty="0">
              <a:latin typeface="Calibri Light" panose="020F0302020204030204" pitchFamily="34" charset="0"/>
              <a:cs typeface="Calibri Light" panose="020F0302020204030204" pitchFamily="34" charset="0"/>
            </a:endParaRPr>
          </a:p>
          <a:p>
            <a:endParaRPr lang="en-US" sz="2000" dirty="0">
              <a:latin typeface="Calibri Light" panose="020F0302020204030204" pitchFamily="34" charset="0"/>
              <a:cs typeface="Calibri Light" panose="020F0302020204030204" pitchFamily="34" charset="0"/>
            </a:endParaRPr>
          </a:p>
          <a:p>
            <a:endParaRPr lang="en-US" sz="2000" dirty="0">
              <a:latin typeface="Calibri Light" panose="020F0302020204030204" pitchFamily="34" charset="0"/>
              <a:cs typeface="Calibri Light" panose="020F0302020204030204" pitchFamily="34" charset="0"/>
            </a:endParaRPr>
          </a:p>
          <a:p>
            <a:pPr marL="0" indent="0">
              <a:buNone/>
            </a:pPr>
            <a:endParaRPr lang="en-US" dirty="0">
              <a:latin typeface="Calibri Light" panose="020F0302020204030204" pitchFamily="34" charset="0"/>
              <a:cs typeface="Calibri Light" panose="020F0302020204030204" pitchFamily="34" charset="0"/>
            </a:endParaRPr>
          </a:p>
        </p:txBody>
      </p:sp>
      <p:sp>
        <p:nvSpPr>
          <p:cNvPr id="11" name="Rectangle 10">
            <a:extLst>
              <a:ext uri="{FF2B5EF4-FFF2-40B4-BE49-F238E27FC236}">
                <a16:creationId xmlns:a16="http://schemas.microsoft.com/office/drawing/2014/main" id="{F6A7D5FA-5871-41C0-A7C0-0026346F09B9}"/>
              </a:ext>
            </a:extLst>
          </p:cNvPr>
          <p:cNvSpPr/>
          <p:nvPr/>
        </p:nvSpPr>
        <p:spPr>
          <a:xfrm>
            <a:off x="467138" y="5314782"/>
            <a:ext cx="254442" cy="36476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157D263B-7D49-4B62-847A-263000A717F8}"/>
              </a:ext>
            </a:extLst>
          </p:cNvPr>
          <p:cNvCxnSpPr/>
          <p:nvPr/>
        </p:nvCxnSpPr>
        <p:spPr>
          <a:xfrm flipH="1">
            <a:off x="467138" y="1024230"/>
            <a:ext cx="286247" cy="0"/>
          </a:xfrm>
          <a:prstGeom prst="line">
            <a:avLst/>
          </a:prstGeom>
          <a:ln>
            <a:solidFill>
              <a:srgbClr val="EFEDE3"/>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9A5FD2E7-EB03-45C7-87AB-E00E0196B9AE}"/>
              </a:ext>
            </a:extLst>
          </p:cNvPr>
          <p:cNvCxnSpPr/>
          <p:nvPr/>
        </p:nvCxnSpPr>
        <p:spPr>
          <a:xfrm flipH="1">
            <a:off x="467138" y="6643311"/>
            <a:ext cx="286247" cy="0"/>
          </a:xfrm>
          <a:prstGeom prst="line">
            <a:avLst/>
          </a:prstGeom>
          <a:ln>
            <a:solidFill>
              <a:srgbClr val="EFEDE3"/>
            </a:solidFill>
          </a:ln>
        </p:spPr>
        <p:style>
          <a:lnRef idx="2">
            <a:schemeClr val="accent1"/>
          </a:lnRef>
          <a:fillRef idx="0">
            <a:schemeClr val="accent1"/>
          </a:fillRef>
          <a:effectRef idx="1">
            <a:schemeClr val="accent1"/>
          </a:effectRef>
          <a:fontRef idx="minor">
            <a:schemeClr val="tx1"/>
          </a:fontRef>
        </p:style>
      </p:cxnSp>
      <p:pic>
        <p:nvPicPr>
          <p:cNvPr id="17" name="Picture 16">
            <a:extLst>
              <a:ext uri="{FF2B5EF4-FFF2-40B4-BE49-F238E27FC236}">
                <a16:creationId xmlns:a16="http://schemas.microsoft.com/office/drawing/2014/main" id="{AAF9791F-E171-4FF2-AE95-DFC4D6F9FCB3}"/>
              </a:ext>
            </a:extLst>
          </p:cNvPr>
          <p:cNvPicPr>
            <a:picLocks noChangeAspect="1"/>
          </p:cNvPicPr>
          <p:nvPr/>
        </p:nvPicPr>
        <p:blipFill rotWithShape="1">
          <a:blip r:embed="rId2"/>
          <a:srcRect t="4310" r="-1110"/>
          <a:stretch/>
        </p:blipFill>
        <p:spPr>
          <a:xfrm>
            <a:off x="6227860" y="3609889"/>
            <a:ext cx="5067631" cy="303342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8388117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F06FF5-B4B2-4F96-A171-755A61630BD0}"/>
              </a:ext>
            </a:extLst>
          </p:cNvPr>
          <p:cNvSpPr>
            <a:spLocks noGrp="1"/>
          </p:cNvSpPr>
          <p:nvPr>
            <p:ph type="title"/>
          </p:nvPr>
        </p:nvSpPr>
        <p:spPr>
          <a:xfrm>
            <a:off x="1371600" y="685800"/>
            <a:ext cx="9601200" cy="753386"/>
          </a:xfrm>
        </p:spPr>
        <p:txBody>
          <a:bodyPr>
            <a:normAutofit/>
          </a:bodyPr>
          <a:lstStyle/>
          <a:p>
            <a:r>
              <a:rPr lang="en-US" sz="4000" u="sng" dirty="0">
                <a:latin typeface="Calibri" panose="020F0502020204030204" pitchFamily="34" charset="0"/>
                <a:cs typeface="Calibri" panose="020F0502020204030204" pitchFamily="34" charset="0"/>
              </a:rPr>
              <a:t>Protest success predict</a:t>
            </a:r>
          </a:p>
        </p:txBody>
      </p:sp>
      <p:sp>
        <p:nvSpPr>
          <p:cNvPr id="3" name="Content Placeholder 2">
            <a:extLst>
              <a:ext uri="{FF2B5EF4-FFF2-40B4-BE49-F238E27FC236}">
                <a16:creationId xmlns:a16="http://schemas.microsoft.com/office/drawing/2014/main" id="{D4C75316-03EE-4B6B-9347-4FBCABA4802F}"/>
              </a:ext>
            </a:extLst>
          </p:cNvPr>
          <p:cNvSpPr>
            <a:spLocks noGrp="1"/>
          </p:cNvSpPr>
          <p:nvPr>
            <p:ph idx="1"/>
          </p:nvPr>
        </p:nvSpPr>
        <p:spPr>
          <a:xfrm>
            <a:off x="1371600" y="1439186"/>
            <a:ext cx="9601200" cy="5231958"/>
          </a:xfrm>
        </p:spPr>
        <p:txBody>
          <a:bodyPr>
            <a:normAutofit/>
          </a:bodyPr>
          <a:lstStyle/>
          <a:p>
            <a:pPr marL="0" indent="0">
              <a:buNone/>
            </a:pPr>
            <a:r>
              <a:rPr lang="en-US" sz="2000" dirty="0">
                <a:latin typeface="Calibri Light" panose="020F0302020204030204" pitchFamily="34" charset="0"/>
                <a:cs typeface="Calibri Light" panose="020F0302020204030204" pitchFamily="34" charset="0"/>
              </a:rPr>
              <a:t>results:</a:t>
            </a:r>
            <a:endParaRPr lang="he-IL" sz="2000" dirty="0">
              <a:latin typeface="Calibri Light" panose="020F0302020204030204" pitchFamily="34" charset="0"/>
              <a:cs typeface="Calibri Light" panose="020F0302020204030204" pitchFamily="34" charset="0"/>
            </a:endParaRPr>
          </a:p>
          <a:p>
            <a:pPr marL="0" indent="0">
              <a:buNone/>
            </a:pPr>
            <a:r>
              <a:rPr lang="en-US" dirty="0">
                <a:latin typeface="Calibri Light" panose="020F0302020204030204" pitchFamily="34" charset="0"/>
                <a:cs typeface="Calibri Light" panose="020F0302020204030204" pitchFamily="34" charset="0"/>
              </a:rPr>
              <a:t>Trying to predict successful protests using logistic regression</a:t>
            </a:r>
          </a:p>
          <a:p>
            <a:pPr marL="0" indent="0">
              <a:buNone/>
            </a:pPr>
            <a:r>
              <a:rPr lang="en-US" sz="2000" dirty="0">
                <a:latin typeface="Calibri Light" panose="020F0302020204030204" pitchFamily="34" charset="0"/>
                <a:cs typeface="Calibri Light" panose="020F0302020204030204" pitchFamily="34" charset="0"/>
              </a:rPr>
              <a:t>Models confusion matrix:</a:t>
            </a:r>
            <a:endParaRPr lang="en-US" dirty="0">
              <a:latin typeface="Calibri Light" panose="020F0302020204030204" pitchFamily="34" charset="0"/>
              <a:cs typeface="Calibri Light" panose="020F0302020204030204" pitchFamily="34" charset="0"/>
            </a:endParaRPr>
          </a:p>
          <a:p>
            <a:pPr marL="0" indent="0">
              <a:buNone/>
            </a:pPr>
            <a:r>
              <a:rPr lang="en-US" dirty="0">
                <a:latin typeface="Calibri Light" panose="020F0302020204030204" pitchFamily="34" charset="0"/>
                <a:cs typeface="Calibri Light" panose="020F0302020204030204" pitchFamily="34" charset="0"/>
              </a:rPr>
              <a:t>TP: 45</a:t>
            </a:r>
          </a:p>
          <a:p>
            <a:pPr marL="0" indent="0">
              <a:buNone/>
            </a:pPr>
            <a:r>
              <a:rPr lang="en-US" dirty="0">
                <a:latin typeface="Calibri Light" panose="020F0302020204030204" pitchFamily="34" charset="0"/>
                <a:cs typeface="Calibri Light" panose="020F0302020204030204" pitchFamily="34" charset="0"/>
              </a:rPr>
              <a:t>TN: 28</a:t>
            </a:r>
          </a:p>
          <a:p>
            <a:pPr marL="0" indent="0">
              <a:buNone/>
            </a:pPr>
            <a:r>
              <a:rPr lang="en-US" dirty="0">
                <a:latin typeface="Calibri Light" panose="020F0302020204030204" pitchFamily="34" charset="0"/>
                <a:cs typeface="Calibri Light" panose="020F0302020204030204" pitchFamily="34" charset="0"/>
              </a:rPr>
              <a:t>FP: 10</a:t>
            </a:r>
          </a:p>
          <a:p>
            <a:pPr marL="0" indent="0">
              <a:buNone/>
            </a:pPr>
            <a:r>
              <a:rPr lang="en-US" dirty="0">
                <a:latin typeface="Calibri Light" panose="020F0302020204030204" pitchFamily="34" charset="0"/>
                <a:cs typeface="Calibri Light" panose="020F0302020204030204" pitchFamily="34" charset="0"/>
              </a:rPr>
              <a:t>FN: 14</a:t>
            </a:r>
          </a:p>
          <a:p>
            <a:pPr marL="0" indent="0">
              <a:buNone/>
            </a:pPr>
            <a:endParaRPr lang="en-US" dirty="0">
              <a:latin typeface="Calibri Light" panose="020F0302020204030204" pitchFamily="34" charset="0"/>
              <a:cs typeface="Calibri Light" panose="020F0302020204030204" pitchFamily="34" charset="0"/>
            </a:endParaRPr>
          </a:p>
          <a:p>
            <a:pPr marL="0" indent="0">
              <a:buNone/>
            </a:pPr>
            <a:r>
              <a:rPr lang="en-US" dirty="0">
                <a:latin typeface="Calibri Light" panose="020F0302020204030204" pitchFamily="34" charset="0"/>
                <a:cs typeface="Calibri Light" panose="020F0302020204030204" pitchFamily="34" charset="0"/>
              </a:rPr>
              <a:t>Model predicted most of successful </a:t>
            </a:r>
          </a:p>
          <a:p>
            <a:pPr marL="0" indent="0">
              <a:buNone/>
            </a:pPr>
            <a:r>
              <a:rPr lang="en-US" dirty="0">
                <a:latin typeface="Calibri Light" panose="020F0302020204030204" pitchFamily="34" charset="0"/>
                <a:cs typeface="Calibri Light" panose="020F0302020204030204" pitchFamily="34" charset="0"/>
              </a:rPr>
              <a:t>protests : 45/59</a:t>
            </a:r>
          </a:p>
          <a:p>
            <a:pPr marL="0" indent="0">
              <a:buNone/>
            </a:pPr>
            <a:r>
              <a:rPr lang="en-US" dirty="0">
                <a:latin typeface="Calibri Light" panose="020F0302020204030204" pitchFamily="34" charset="0"/>
                <a:cs typeface="Calibri Light" panose="020F0302020204030204" pitchFamily="34" charset="0"/>
              </a:rPr>
              <a:t>And most of failed protests : 28/38</a:t>
            </a:r>
          </a:p>
        </p:txBody>
      </p:sp>
      <p:pic>
        <p:nvPicPr>
          <p:cNvPr id="5" name="Picture 4">
            <a:extLst>
              <a:ext uri="{FF2B5EF4-FFF2-40B4-BE49-F238E27FC236}">
                <a16:creationId xmlns:a16="http://schemas.microsoft.com/office/drawing/2014/main" id="{55132593-8A6A-4D20-9593-482A5E4B2533}"/>
              </a:ext>
            </a:extLst>
          </p:cNvPr>
          <p:cNvPicPr>
            <a:picLocks noChangeAspect="1"/>
          </p:cNvPicPr>
          <p:nvPr/>
        </p:nvPicPr>
        <p:blipFill>
          <a:blip r:embed="rId2"/>
          <a:stretch>
            <a:fillRect/>
          </a:stretch>
        </p:blipFill>
        <p:spPr>
          <a:xfrm>
            <a:off x="5675728" y="2496920"/>
            <a:ext cx="5144672" cy="3963303"/>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
        <p:nvSpPr>
          <p:cNvPr id="8" name="Rectangle 7">
            <a:extLst>
              <a:ext uri="{FF2B5EF4-FFF2-40B4-BE49-F238E27FC236}">
                <a16:creationId xmlns:a16="http://schemas.microsoft.com/office/drawing/2014/main" id="{B344D030-7DB4-4C8A-BE65-730E0FF6FF7E}"/>
              </a:ext>
            </a:extLst>
          </p:cNvPr>
          <p:cNvSpPr/>
          <p:nvPr/>
        </p:nvSpPr>
        <p:spPr>
          <a:xfrm>
            <a:off x="467138" y="5610306"/>
            <a:ext cx="254442" cy="36476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8ABEA970-1B51-4FCC-8DD0-26DA2E2E5DAD}"/>
              </a:ext>
            </a:extLst>
          </p:cNvPr>
          <p:cNvCxnSpPr/>
          <p:nvPr/>
        </p:nvCxnSpPr>
        <p:spPr>
          <a:xfrm flipH="1">
            <a:off x="467138" y="1024230"/>
            <a:ext cx="286247" cy="0"/>
          </a:xfrm>
          <a:prstGeom prst="line">
            <a:avLst/>
          </a:prstGeom>
          <a:ln>
            <a:solidFill>
              <a:srgbClr val="EFEDE3"/>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CA383871-7CF9-427A-917F-1A56FCC1B7AE}"/>
              </a:ext>
            </a:extLst>
          </p:cNvPr>
          <p:cNvCxnSpPr/>
          <p:nvPr/>
        </p:nvCxnSpPr>
        <p:spPr>
          <a:xfrm flipH="1">
            <a:off x="467138" y="6643311"/>
            <a:ext cx="286247" cy="0"/>
          </a:xfrm>
          <a:prstGeom prst="line">
            <a:avLst/>
          </a:prstGeom>
          <a:ln>
            <a:solidFill>
              <a:srgbClr val="EFEDE3"/>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417196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F06FF5-B4B2-4F96-A171-755A61630BD0}"/>
              </a:ext>
            </a:extLst>
          </p:cNvPr>
          <p:cNvSpPr>
            <a:spLocks noGrp="1"/>
          </p:cNvSpPr>
          <p:nvPr>
            <p:ph type="title"/>
          </p:nvPr>
        </p:nvSpPr>
        <p:spPr>
          <a:xfrm>
            <a:off x="1371600" y="685800"/>
            <a:ext cx="9601200" cy="753386"/>
          </a:xfrm>
        </p:spPr>
        <p:txBody>
          <a:bodyPr>
            <a:normAutofit/>
          </a:bodyPr>
          <a:lstStyle/>
          <a:p>
            <a:r>
              <a:rPr lang="en-US" sz="4000" u="sng" dirty="0">
                <a:latin typeface="Calibri" panose="020F0502020204030204" pitchFamily="34" charset="0"/>
                <a:cs typeface="Calibri" panose="020F0502020204030204" pitchFamily="34" charset="0"/>
              </a:rPr>
              <a:t>Protest success predict</a:t>
            </a:r>
          </a:p>
        </p:txBody>
      </p:sp>
      <p:sp>
        <p:nvSpPr>
          <p:cNvPr id="3" name="Content Placeholder 2">
            <a:extLst>
              <a:ext uri="{FF2B5EF4-FFF2-40B4-BE49-F238E27FC236}">
                <a16:creationId xmlns:a16="http://schemas.microsoft.com/office/drawing/2014/main" id="{D4C75316-03EE-4B6B-9347-4FBCABA4802F}"/>
              </a:ext>
            </a:extLst>
          </p:cNvPr>
          <p:cNvSpPr>
            <a:spLocks noGrp="1"/>
          </p:cNvSpPr>
          <p:nvPr>
            <p:ph idx="1"/>
          </p:nvPr>
        </p:nvSpPr>
        <p:spPr>
          <a:xfrm>
            <a:off x="1371600" y="1439186"/>
            <a:ext cx="9601200" cy="5231958"/>
          </a:xfrm>
        </p:spPr>
        <p:txBody>
          <a:bodyPr>
            <a:normAutofit/>
          </a:bodyPr>
          <a:lstStyle/>
          <a:p>
            <a:pPr marL="0" indent="0">
              <a:buNone/>
            </a:pPr>
            <a:r>
              <a:rPr lang="en-US" sz="2000" dirty="0">
                <a:latin typeface="Calibri Light" panose="020F0302020204030204" pitchFamily="34" charset="0"/>
                <a:cs typeface="Calibri Light" panose="020F0302020204030204" pitchFamily="34" charset="0"/>
              </a:rPr>
              <a:t>results:</a:t>
            </a:r>
          </a:p>
          <a:p>
            <a:pPr marL="0" indent="0">
              <a:buNone/>
            </a:pPr>
            <a:r>
              <a:rPr lang="en-US" dirty="0">
                <a:latin typeface="Calibri Light" panose="020F0302020204030204" pitchFamily="34" charset="0"/>
                <a:cs typeface="Calibri Light" panose="020F0302020204030204" pitchFamily="34" charset="0"/>
              </a:rPr>
              <a:t>Calculating precision, recall and accuracy</a:t>
            </a:r>
          </a:p>
          <a:p>
            <a:pPr marL="0" indent="0">
              <a:buNone/>
            </a:pPr>
            <a:endParaRPr lang="en-US" dirty="0">
              <a:latin typeface="Calibri Light" panose="020F0302020204030204" pitchFamily="34" charset="0"/>
              <a:cs typeface="Calibri Light" panose="020F0302020204030204" pitchFamily="34" charset="0"/>
            </a:endParaRPr>
          </a:p>
          <a:p>
            <a:pPr marL="0" indent="0">
              <a:buNone/>
            </a:pPr>
            <a:endParaRPr lang="en-US" dirty="0">
              <a:latin typeface="Calibri Light" panose="020F0302020204030204" pitchFamily="34" charset="0"/>
              <a:cs typeface="Calibri Light" panose="020F0302020204030204" pitchFamily="34" charset="0"/>
            </a:endParaRPr>
          </a:p>
          <a:p>
            <a:r>
              <a:rPr lang="en-US" sz="2000" dirty="0">
                <a:latin typeface="Calibri Light" panose="020F0302020204030204" pitchFamily="34" charset="0"/>
                <a:cs typeface="Calibri Light" panose="020F0302020204030204" pitchFamily="34" charset="0"/>
              </a:rPr>
              <a:t>Precision = 81%</a:t>
            </a:r>
          </a:p>
          <a:p>
            <a:r>
              <a:rPr lang="en-US" dirty="0">
                <a:latin typeface="Calibri Light" panose="020F0302020204030204" pitchFamily="34" charset="0"/>
                <a:cs typeface="Calibri Light" panose="020F0302020204030204" pitchFamily="34" charset="0"/>
              </a:rPr>
              <a:t>Recall = 76%</a:t>
            </a:r>
          </a:p>
          <a:p>
            <a:pPr marL="0" indent="0">
              <a:buNone/>
            </a:pPr>
            <a:endParaRPr lang="en-US" dirty="0">
              <a:latin typeface="Calibri Light" panose="020F0302020204030204" pitchFamily="34" charset="0"/>
              <a:cs typeface="Calibri Light" panose="020F0302020204030204" pitchFamily="34" charset="0"/>
            </a:endParaRPr>
          </a:p>
          <a:p>
            <a:pPr marL="0" indent="0">
              <a:buNone/>
            </a:pPr>
            <a:endParaRPr lang="en-US" sz="2000" dirty="0">
              <a:latin typeface="Calibri Light" panose="020F0302020204030204" pitchFamily="34" charset="0"/>
              <a:cs typeface="Calibri Light" panose="020F0302020204030204" pitchFamily="34" charset="0"/>
            </a:endParaRPr>
          </a:p>
          <a:p>
            <a:pPr marL="0" indent="0">
              <a:buNone/>
            </a:pPr>
            <a:endParaRPr lang="en-US" sz="2000" dirty="0">
              <a:latin typeface="Calibri Light" panose="020F0302020204030204" pitchFamily="34" charset="0"/>
              <a:cs typeface="Calibri Light" panose="020F0302020204030204" pitchFamily="34" charset="0"/>
            </a:endParaRPr>
          </a:p>
          <a:p>
            <a:r>
              <a:rPr lang="en-US" dirty="0">
                <a:latin typeface="Calibri Light" panose="020F0302020204030204" pitchFamily="34" charset="0"/>
                <a:cs typeface="Calibri Light" panose="020F0302020204030204" pitchFamily="34" charset="0"/>
              </a:rPr>
              <a:t>Accuracy = 75%</a:t>
            </a:r>
            <a:endParaRPr lang="en-US" sz="2000" dirty="0">
              <a:latin typeface="Calibri Light" panose="020F0302020204030204" pitchFamily="34" charset="0"/>
              <a:cs typeface="Calibri Light" panose="020F0302020204030204" pitchFamily="34" charset="0"/>
            </a:endParaRPr>
          </a:p>
          <a:p>
            <a:endParaRPr lang="en-US" sz="2000" dirty="0">
              <a:latin typeface="Calibri Light" panose="020F0302020204030204" pitchFamily="34" charset="0"/>
              <a:cs typeface="Calibri Light" panose="020F0302020204030204" pitchFamily="34" charset="0"/>
            </a:endParaRPr>
          </a:p>
          <a:p>
            <a:pPr marL="0" indent="0">
              <a:buNone/>
            </a:pPr>
            <a:endParaRPr lang="en-US" dirty="0">
              <a:latin typeface="Calibri Light" panose="020F0302020204030204" pitchFamily="34" charset="0"/>
              <a:cs typeface="Calibri Light" panose="020F0302020204030204" pitchFamily="34" charset="0"/>
            </a:endParaRPr>
          </a:p>
          <a:p>
            <a:pPr marL="0" indent="0">
              <a:buNone/>
            </a:pPr>
            <a:endParaRPr lang="en-US" dirty="0">
              <a:latin typeface="Calibri Light" panose="020F0302020204030204" pitchFamily="34" charset="0"/>
              <a:cs typeface="Calibri Light" panose="020F0302020204030204" pitchFamily="34" charset="0"/>
            </a:endParaRPr>
          </a:p>
        </p:txBody>
      </p:sp>
      <p:pic>
        <p:nvPicPr>
          <p:cNvPr id="6" name="Picture 5">
            <a:extLst>
              <a:ext uri="{FF2B5EF4-FFF2-40B4-BE49-F238E27FC236}">
                <a16:creationId xmlns:a16="http://schemas.microsoft.com/office/drawing/2014/main" id="{F4656AF6-8607-46F9-A83D-127F5EA88347}"/>
              </a:ext>
            </a:extLst>
          </p:cNvPr>
          <p:cNvPicPr>
            <a:picLocks noChangeAspect="1"/>
          </p:cNvPicPr>
          <p:nvPr/>
        </p:nvPicPr>
        <p:blipFill>
          <a:blip r:embed="rId2"/>
          <a:stretch>
            <a:fillRect/>
          </a:stretch>
        </p:blipFill>
        <p:spPr>
          <a:xfrm>
            <a:off x="4172736" y="2893759"/>
            <a:ext cx="4667901" cy="191479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Picture 7">
            <a:extLst>
              <a:ext uri="{FF2B5EF4-FFF2-40B4-BE49-F238E27FC236}">
                <a16:creationId xmlns:a16="http://schemas.microsoft.com/office/drawing/2014/main" id="{5AF5CB63-1C7E-4D4B-B311-C87C24032278}"/>
              </a:ext>
            </a:extLst>
          </p:cNvPr>
          <p:cNvPicPr>
            <a:picLocks noChangeAspect="1"/>
          </p:cNvPicPr>
          <p:nvPr/>
        </p:nvPicPr>
        <p:blipFill>
          <a:blip r:embed="rId3"/>
          <a:stretch>
            <a:fillRect/>
          </a:stretch>
        </p:blipFill>
        <p:spPr>
          <a:xfrm>
            <a:off x="4172736" y="4808551"/>
            <a:ext cx="7154273" cy="158137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Rectangle 4">
            <a:extLst>
              <a:ext uri="{FF2B5EF4-FFF2-40B4-BE49-F238E27FC236}">
                <a16:creationId xmlns:a16="http://schemas.microsoft.com/office/drawing/2014/main" id="{7D7B71EB-EA71-4DB7-B1C4-6F43CD11C02F}"/>
              </a:ext>
            </a:extLst>
          </p:cNvPr>
          <p:cNvSpPr/>
          <p:nvPr/>
        </p:nvSpPr>
        <p:spPr>
          <a:xfrm>
            <a:off x="467138" y="5913781"/>
            <a:ext cx="254442" cy="36476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7DC5BEE8-A1BD-4FE3-9C1A-5460050462D1}"/>
              </a:ext>
            </a:extLst>
          </p:cNvPr>
          <p:cNvCxnSpPr/>
          <p:nvPr/>
        </p:nvCxnSpPr>
        <p:spPr>
          <a:xfrm flipH="1">
            <a:off x="467138" y="1024230"/>
            <a:ext cx="286247" cy="0"/>
          </a:xfrm>
          <a:prstGeom prst="line">
            <a:avLst/>
          </a:prstGeom>
          <a:ln>
            <a:solidFill>
              <a:srgbClr val="EFEDE3"/>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BB41E17A-7C8E-4300-AFA8-074B9F4C3A61}"/>
              </a:ext>
            </a:extLst>
          </p:cNvPr>
          <p:cNvCxnSpPr/>
          <p:nvPr/>
        </p:nvCxnSpPr>
        <p:spPr>
          <a:xfrm flipH="1">
            <a:off x="467138" y="6643311"/>
            <a:ext cx="286247" cy="0"/>
          </a:xfrm>
          <a:prstGeom prst="line">
            <a:avLst/>
          </a:prstGeom>
          <a:ln>
            <a:solidFill>
              <a:srgbClr val="EFEDE3"/>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009517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F06FF5-B4B2-4F96-A171-755A61630BD0}"/>
              </a:ext>
            </a:extLst>
          </p:cNvPr>
          <p:cNvSpPr>
            <a:spLocks noGrp="1"/>
          </p:cNvSpPr>
          <p:nvPr>
            <p:ph type="title"/>
          </p:nvPr>
        </p:nvSpPr>
        <p:spPr>
          <a:xfrm>
            <a:off x="1371600" y="685800"/>
            <a:ext cx="9601200" cy="753386"/>
          </a:xfrm>
        </p:spPr>
        <p:txBody>
          <a:bodyPr>
            <a:normAutofit/>
          </a:bodyPr>
          <a:lstStyle/>
          <a:p>
            <a:r>
              <a:rPr lang="en-US" sz="4000" u="sng" dirty="0">
                <a:latin typeface="Calibri" panose="020F0502020204030204" pitchFamily="34" charset="0"/>
                <a:cs typeface="Calibri" panose="020F0502020204030204" pitchFamily="34" charset="0"/>
              </a:rPr>
              <a:t>Final Conclusion</a:t>
            </a:r>
          </a:p>
        </p:txBody>
      </p:sp>
      <p:sp>
        <p:nvSpPr>
          <p:cNvPr id="3" name="Content Placeholder 2">
            <a:extLst>
              <a:ext uri="{FF2B5EF4-FFF2-40B4-BE49-F238E27FC236}">
                <a16:creationId xmlns:a16="http://schemas.microsoft.com/office/drawing/2014/main" id="{D4C75316-03EE-4B6B-9347-4FBCABA4802F}"/>
              </a:ext>
            </a:extLst>
          </p:cNvPr>
          <p:cNvSpPr>
            <a:spLocks noGrp="1"/>
          </p:cNvSpPr>
          <p:nvPr>
            <p:ph idx="1"/>
          </p:nvPr>
        </p:nvSpPr>
        <p:spPr>
          <a:xfrm>
            <a:off x="1371600" y="1439185"/>
            <a:ext cx="10515600" cy="5438687"/>
          </a:xfrm>
        </p:spPr>
        <p:txBody>
          <a:bodyPr>
            <a:normAutofit lnSpcReduction="10000"/>
          </a:bodyPr>
          <a:lstStyle/>
          <a:p>
            <a:pPr>
              <a:buFontTx/>
              <a:buChar char="-"/>
            </a:pPr>
            <a:r>
              <a:rPr lang="en-US" sz="1600" dirty="0">
                <a:latin typeface="Calibri Light" panose="020F0302020204030204" pitchFamily="34" charset="0"/>
                <a:cs typeface="Calibri Light" panose="020F0302020204030204" pitchFamily="34" charset="0"/>
              </a:rPr>
              <a:t>"The power of the people is much</a:t>
            </a:r>
          </a:p>
          <a:p>
            <a:pPr marL="0" indent="0">
              <a:buNone/>
            </a:pPr>
            <a:r>
              <a:rPr lang="en-US" sz="1600" dirty="0">
                <a:latin typeface="Calibri Light" panose="020F0302020204030204" pitchFamily="34" charset="0"/>
                <a:cs typeface="Calibri Light" panose="020F0302020204030204" pitchFamily="34" charset="0"/>
              </a:rPr>
              <a:t>          stronger than the people in power"</a:t>
            </a:r>
          </a:p>
          <a:p>
            <a:pPr marL="0" indent="0">
              <a:buNone/>
            </a:pPr>
            <a:endParaRPr lang="en-US" dirty="0">
              <a:latin typeface="Calibri Light" panose="020F0302020204030204" pitchFamily="34" charset="0"/>
              <a:cs typeface="Calibri Light" panose="020F0302020204030204" pitchFamily="34" charset="0"/>
            </a:endParaRPr>
          </a:p>
          <a:p>
            <a:pPr marL="0" indent="0">
              <a:buNone/>
            </a:pPr>
            <a:r>
              <a:rPr lang="en-US" dirty="0">
                <a:latin typeface="Calibri Light" panose="020F0302020204030204" pitchFamily="34" charset="0"/>
                <a:cs typeface="Calibri Light" panose="020F0302020204030204" pitchFamily="34" charset="0"/>
              </a:rPr>
              <a:t>Although the exact result for the question what makes a successful protest will depend</a:t>
            </a:r>
          </a:p>
          <a:p>
            <a:pPr marL="0" indent="0">
              <a:buNone/>
            </a:pPr>
            <a:r>
              <a:rPr lang="en-US" dirty="0">
                <a:latin typeface="Calibri Light" panose="020F0302020204030204" pitchFamily="34" charset="0"/>
                <a:cs typeface="Calibri Light" panose="020F0302020204030204" pitchFamily="34" charset="0"/>
              </a:rPr>
              <a:t>o</a:t>
            </a:r>
            <a:r>
              <a:rPr lang="en-US" sz="2000" dirty="0">
                <a:latin typeface="Calibri Light" panose="020F0302020204030204" pitchFamily="34" charset="0"/>
                <a:cs typeface="Calibri Light" panose="020F0302020204030204" pitchFamily="34" charset="0"/>
              </a:rPr>
              <a:t>n many factors, this model was not </a:t>
            </a:r>
            <a:r>
              <a:rPr lang="en-US" dirty="0">
                <a:latin typeface="Calibri Light" panose="020F0302020204030204" pitchFamily="34" charset="0"/>
                <a:cs typeface="Calibri Light" panose="020F0302020204030204" pitchFamily="34" charset="0"/>
              </a:rPr>
              <a:t>bad at predicting successful and failed protests.</a:t>
            </a:r>
          </a:p>
          <a:p>
            <a:pPr marL="0" indent="0">
              <a:buNone/>
            </a:pPr>
            <a:endParaRPr lang="en-US" sz="2000" dirty="0">
              <a:latin typeface="Calibri Light" panose="020F0302020204030204" pitchFamily="34" charset="0"/>
              <a:cs typeface="Calibri Light" panose="020F0302020204030204" pitchFamily="34" charset="0"/>
            </a:endParaRPr>
          </a:p>
          <a:p>
            <a:pPr marL="0" indent="0">
              <a:buNone/>
            </a:pPr>
            <a:r>
              <a:rPr lang="en-US" u="sng" dirty="0">
                <a:latin typeface="Calibri Light" panose="020F0302020204030204" pitchFamily="34" charset="0"/>
                <a:cs typeface="Calibri Light" panose="020F0302020204030204" pitchFamily="34" charset="0"/>
              </a:rPr>
              <a:t>Overall, based on this project we saw that:</a:t>
            </a:r>
            <a:endParaRPr lang="en-US" dirty="0">
              <a:latin typeface="Calibri Light" panose="020F0302020204030204" pitchFamily="34" charset="0"/>
              <a:cs typeface="Calibri Light" panose="020F0302020204030204" pitchFamily="34" charset="0"/>
            </a:endParaRPr>
          </a:p>
          <a:p>
            <a:pPr marL="0" indent="0">
              <a:buNone/>
            </a:pPr>
            <a:r>
              <a:rPr lang="en-US" dirty="0">
                <a:latin typeface="Calibri Light" panose="020F0302020204030204" pitchFamily="34" charset="0"/>
                <a:cs typeface="Calibri Light" panose="020F0302020204030204" pitchFamily="34" charset="0"/>
              </a:rPr>
              <a:t>1. </a:t>
            </a:r>
            <a:r>
              <a:rPr lang="en-US" dirty="0">
                <a:latin typeface="Calibri" panose="020F0502020204030204" pitchFamily="34" charset="0"/>
                <a:cs typeface="Calibri" panose="020F0502020204030204" pitchFamily="34" charset="0"/>
              </a:rPr>
              <a:t>Non violent </a:t>
            </a:r>
            <a:r>
              <a:rPr lang="en-US" dirty="0">
                <a:latin typeface="Calibri Light" panose="020F0302020204030204" pitchFamily="34" charset="0"/>
                <a:cs typeface="Calibri Light" panose="020F0302020204030204" pitchFamily="34" charset="0"/>
              </a:rPr>
              <a:t>protests have </a:t>
            </a:r>
            <a:r>
              <a:rPr lang="en-US" dirty="0">
                <a:latin typeface="Calibri" panose="020F0502020204030204" pitchFamily="34" charset="0"/>
                <a:cs typeface="Calibri" panose="020F0502020204030204" pitchFamily="34" charset="0"/>
              </a:rPr>
              <a:t>more chances to achieve their final goals </a:t>
            </a:r>
            <a:r>
              <a:rPr lang="en-US" dirty="0">
                <a:latin typeface="Calibri Light" panose="020F0302020204030204" pitchFamily="34" charset="0"/>
                <a:cs typeface="Calibri Light" panose="020F0302020204030204" pitchFamily="34" charset="0"/>
              </a:rPr>
              <a:t>than violent protests.</a:t>
            </a:r>
          </a:p>
          <a:p>
            <a:pPr marL="0" indent="0">
              <a:buNone/>
            </a:pPr>
            <a:r>
              <a:rPr lang="en-US" dirty="0">
                <a:latin typeface="Calibri Light" panose="020F0302020204030204" pitchFamily="34" charset="0"/>
                <a:cs typeface="Calibri Light" panose="020F0302020204030204" pitchFamily="34" charset="0"/>
              </a:rPr>
              <a:t>2. </a:t>
            </a:r>
            <a:r>
              <a:rPr lang="en-US" dirty="0">
                <a:latin typeface="Calibri" panose="020F0502020204030204" pitchFamily="34" charset="0"/>
                <a:cs typeface="Calibri" panose="020F0502020204030204" pitchFamily="34" charset="0"/>
              </a:rPr>
              <a:t>Non violent </a:t>
            </a:r>
            <a:r>
              <a:rPr lang="en-US" dirty="0">
                <a:latin typeface="Calibri Light" panose="020F0302020204030204" pitchFamily="34" charset="0"/>
                <a:cs typeface="Calibri Light" panose="020F0302020204030204" pitchFamily="34" charset="0"/>
              </a:rPr>
              <a:t>protests are more likely to attract </a:t>
            </a:r>
            <a:r>
              <a:rPr lang="en-US" dirty="0">
                <a:latin typeface="Calibri" panose="020F0502020204030204" pitchFamily="34" charset="0"/>
                <a:cs typeface="Calibri" panose="020F0502020204030204" pitchFamily="34" charset="0"/>
              </a:rPr>
              <a:t>more participants</a:t>
            </a:r>
            <a:r>
              <a:rPr lang="en-US" dirty="0">
                <a:latin typeface="Calibri Light" panose="020F0302020204030204" pitchFamily="34" charset="0"/>
                <a:cs typeface="Calibri Light" panose="020F0302020204030204" pitchFamily="34" charset="0"/>
              </a:rPr>
              <a:t>.</a:t>
            </a:r>
          </a:p>
          <a:p>
            <a:pPr marL="0" indent="0">
              <a:buNone/>
            </a:pPr>
            <a:r>
              <a:rPr lang="en-US" dirty="0">
                <a:latin typeface="Calibri Light" panose="020F0302020204030204" pitchFamily="34" charset="0"/>
                <a:cs typeface="Calibri Light" panose="020F0302020204030204" pitchFamily="34" charset="0"/>
              </a:rPr>
              <a:t>3. Protests with </a:t>
            </a:r>
            <a:r>
              <a:rPr lang="en-US" dirty="0">
                <a:latin typeface="Calibri" panose="020F0502020204030204" pitchFamily="34" charset="0"/>
                <a:cs typeface="Calibri" panose="020F0502020204030204" pitchFamily="34" charset="0"/>
              </a:rPr>
              <a:t>participants</a:t>
            </a:r>
            <a:r>
              <a:rPr lang="en-US" dirty="0">
                <a:latin typeface="Calibri Light" panose="020F0302020204030204" pitchFamily="34" charset="0"/>
                <a:cs typeface="Calibri Light" panose="020F0302020204030204" pitchFamily="34" charset="0"/>
              </a:rPr>
              <a:t> number </a:t>
            </a:r>
            <a:r>
              <a:rPr lang="en-US" dirty="0">
                <a:latin typeface="Calibri" panose="020F0502020204030204" pitchFamily="34" charset="0"/>
                <a:cs typeface="Calibri" panose="020F0502020204030204" pitchFamily="34" charset="0"/>
              </a:rPr>
              <a:t>higher than 3% </a:t>
            </a:r>
            <a:r>
              <a:rPr lang="en-US" dirty="0">
                <a:latin typeface="Calibri Light" panose="020F0302020204030204" pitchFamily="34" charset="0"/>
                <a:cs typeface="Calibri Light" panose="020F0302020204030204" pitchFamily="34" charset="0"/>
              </a:rPr>
              <a:t>of total population are </a:t>
            </a:r>
            <a:r>
              <a:rPr lang="en-US" dirty="0">
                <a:latin typeface="Calibri" panose="020F0502020204030204" pitchFamily="34" charset="0"/>
                <a:cs typeface="Calibri" panose="020F0502020204030204" pitchFamily="34" charset="0"/>
              </a:rPr>
              <a:t>less likely to fail</a:t>
            </a:r>
            <a:r>
              <a:rPr lang="en-US" dirty="0">
                <a:latin typeface="Calibri Light" panose="020F0302020204030204" pitchFamily="34" charset="0"/>
                <a:cs typeface="Calibri Light" panose="020F0302020204030204" pitchFamily="34" charset="0"/>
              </a:rPr>
              <a:t>.</a:t>
            </a:r>
            <a:endParaRPr lang="en-US" sz="2000" dirty="0">
              <a:latin typeface="Calibri Light" panose="020F0302020204030204" pitchFamily="34" charset="0"/>
              <a:cs typeface="Calibri Light" panose="020F0302020204030204" pitchFamily="34" charset="0"/>
            </a:endParaRPr>
          </a:p>
          <a:p>
            <a:pPr marL="0" indent="0">
              <a:buNone/>
            </a:pPr>
            <a:endParaRPr lang="en-US" dirty="0">
              <a:latin typeface="Calibri Light" panose="020F0302020204030204" pitchFamily="34" charset="0"/>
              <a:cs typeface="Calibri Light" panose="020F0302020204030204" pitchFamily="34" charset="0"/>
            </a:endParaRPr>
          </a:p>
          <a:p>
            <a:pPr marL="0" indent="0">
              <a:buNone/>
            </a:pPr>
            <a:endParaRPr lang="en-US" dirty="0">
              <a:latin typeface="Calibri Light" panose="020F0302020204030204" pitchFamily="34" charset="0"/>
              <a:cs typeface="Calibri Light" panose="020F0302020204030204" pitchFamily="34" charset="0"/>
            </a:endParaRPr>
          </a:p>
          <a:p>
            <a:pPr marL="0" indent="0">
              <a:buNone/>
            </a:pPr>
            <a:r>
              <a:rPr lang="en-US" sz="1600" dirty="0">
                <a:latin typeface="Calibri Light" panose="020F0302020204030204" pitchFamily="34" charset="0"/>
                <a:cs typeface="Calibri Light" panose="020F0302020204030204" pitchFamily="34" charset="0"/>
              </a:rPr>
              <a:t>  For more info visit </a:t>
            </a:r>
            <a:r>
              <a:rPr lang="en-US" sz="1600" dirty="0">
                <a:hlinkClick r:id="rId2"/>
              </a:rPr>
              <a:t>github.com/Dimnir/Protests</a:t>
            </a:r>
            <a:endParaRPr lang="en-US" sz="1600" dirty="0">
              <a:latin typeface="Franklin Gothic Book" panose="020B0503020102020204" pitchFamily="34" charset="0"/>
            </a:endParaRPr>
          </a:p>
        </p:txBody>
      </p:sp>
      <p:sp>
        <p:nvSpPr>
          <p:cNvPr id="7" name="Rectangle 6">
            <a:extLst>
              <a:ext uri="{FF2B5EF4-FFF2-40B4-BE49-F238E27FC236}">
                <a16:creationId xmlns:a16="http://schemas.microsoft.com/office/drawing/2014/main" id="{884B7596-31C4-45CC-895B-10F254AD7D2C}"/>
              </a:ext>
            </a:extLst>
          </p:cNvPr>
          <p:cNvSpPr/>
          <p:nvPr/>
        </p:nvSpPr>
        <p:spPr>
          <a:xfrm>
            <a:off x="467138" y="6278546"/>
            <a:ext cx="254442" cy="36476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C84529A7-1C2D-4F41-9525-6FB6022852C4}"/>
              </a:ext>
            </a:extLst>
          </p:cNvPr>
          <p:cNvCxnSpPr/>
          <p:nvPr/>
        </p:nvCxnSpPr>
        <p:spPr>
          <a:xfrm flipH="1">
            <a:off x="467138" y="1024230"/>
            <a:ext cx="286247" cy="0"/>
          </a:xfrm>
          <a:prstGeom prst="line">
            <a:avLst/>
          </a:prstGeom>
          <a:ln>
            <a:solidFill>
              <a:srgbClr val="EFEDE3"/>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C8492366-B739-489B-B74F-2398D3DAA761}"/>
              </a:ext>
            </a:extLst>
          </p:cNvPr>
          <p:cNvCxnSpPr/>
          <p:nvPr/>
        </p:nvCxnSpPr>
        <p:spPr>
          <a:xfrm flipH="1">
            <a:off x="467138" y="6643311"/>
            <a:ext cx="286247" cy="0"/>
          </a:xfrm>
          <a:prstGeom prst="line">
            <a:avLst/>
          </a:prstGeom>
          <a:ln>
            <a:solidFill>
              <a:srgbClr val="EFEDE3"/>
            </a:solidFill>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28EEB0CC-81FB-4BA6-BB80-7282D5BF0A49}"/>
              </a:ext>
            </a:extLst>
          </p:cNvPr>
          <p:cNvPicPr>
            <a:picLocks noChangeAspect="1"/>
          </p:cNvPicPr>
          <p:nvPr/>
        </p:nvPicPr>
        <p:blipFill rotWithShape="1">
          <a:blip r:embed="rId3"/>
          <a:srcRect b="10408"/>
          <a:stretch/>
        </p:blipFill>
        <p:spPr>
          <a:xfrm rot="189181">
            <a:off x="5580113" y="292111"/>
            <a:ext cx="2293049" cy="138965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6" name="Picture 15">
            <a:extLst>
              <a:ext uri="{FF2B5EF4-FFF2-40B4-BE49-F238E27FC236}">
                <a16:creationId xmlns:a16="http://schemas.microsoft.com/office/drawing/2014/main" id="{D63ECDE0-6F60-47E4-8832-6B958DDEC01F}"/>
              </a:ext>
            </a:extLst>
          </p:cNvPr>
          <p:cNvPicPr>
            <a:picLocks noChangeAspect="1"/>
          </p:cNvPicPr>
          <p:nvPr/>
        </p:nvPicPr>
        <p:blipFill rotWithShape="1">
          <a:blip r:embed="rId4"/>
          <a:srcRect l="8987" t="3597" r="6709" b="4585"/>
          <a:stretch/>
        </p:blipFill>
        <p:spPr>
          <a:xfrm rot="21354617">
            <a:off x="5285973" y="131097"/>
            <a:ext cx="1040513" cy="161013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8" name="Picture 17">
            <a:extLst>
              <a:ext uri="{FF2B5EF4-FFF2-40B4-BE49-F238E27FC236}">
                <a16:creationId xmlns:a16="http://schemas.microsoft.com/office/drawing/2014/main" id="{D007CA41-7F64-4881-A97B-1D297CD33309}"/>
              </a:ext>
            </a:extLst>
          </p:cNvPr>
          <p:cNvPicPr>
            <a:picLocks noChangeAspect="1"/>
          </p:cNvPicPr>
          <p:nvPr/>
        </p:nvPicPr>
        <p:blipFill rotWithShape="1">
          <a:blip r:embed="rId5"/>
          <a:srcRect l="27649" t="2944" r="29756" b="-1"/>
          <a:stretch/>
        </p:blipFill>
        <p:spPr>
          <a:xfrm rot="179271">
            <a:off x="10466044" y="242623"/>
            <a:ext cx="1387644" cy="132205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20" name="Picture 19">
            <a:extLst>
              <a:ext uri="{FF2B5EF4-FFF2-40B4-BE49-F238E27FC236}">
                <a16:creationId xmlns:a16="http://schemas.microsoft.com/office/drawing/2014/main" id="{59AE2BA4-855C-41AB-A3E7-4F32C00F8005}"/>
              </a:ext>
            </a:extLst>
          </p:cNvPr>
          <p:cNvPicPr>
            <a:picLocks noChangeAspect="1"/>
          </p:cNvPicPr>
          <p:nvPr/>
        </p:nvPicPr>
        <p:blipFill rotWithShape="1">
          <a:blip r:embed="rId6"/>
          <a:srcRect b="12099"/>
          <a:stretch/>
        </p:blipFill>
        <p:spPr>
          <a:xfrm rot="21230408">
            <a:off x="7819689" y="243875"/>
            <a:ext cx="2830718" cy="139963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7728255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648BA-CA92-41DF-97CC-22FCC3148A53}"/>
              </a:ext>
            </a:extLst>
          </p:cNvPr>
          <p:cNvSpPr>
            <a:spLocks noGrp="1"/>
          </p:cNvSpPr>
          <p:nvPr>
            <p:ph type="title"/>
          </p:nvPr>
        </p:nvSpPr>
        <p:spPr/>
        <p:txBody>
          <a:bodyPr/>
          <a:lstStyle/>
          <a:p>
            <a:r>
              <a:rPr lang="en-US" u="sng" dirty="0">
                <a:latin typeface="Calibri" panose="020F0502020204030204" pitchFamily="34" charset="0"/>
                <a:cs typeface="Calibri" panose="020F0502020204030204" pitchFamily="34" charset="0"/>
              </a:rPr>
              <a:t>Table of contents</a:t>
            </a:r>
          </a:p>
        </p:txBody>
      </p:sp>
      <p:sp>
        <p:nvSpPr>
          <p:cNvPr id="3" name="Content Placeholder 2">
            <a:extLst>
              <a:ext uri="{FF2B5EF4-FFF2-40B4-BE49-F238E27FC236}">
                <a16:creationId xmlns:a16="http://schemas.microsoft.com/office/drawing/2014/main" id="{970F2C20-2E1C-40CE-A96B-ABAC478A0CC7}"/>
              </a:ext>
            </a:extLst>
          </p:cNvPr>
          <p:cNvSpPr>
            <a:spLocks noGrp="1"/>
          </p:cNvSpPr>
          <p:nvPr>
            <p:ph idx="1"/>
          </p:nvPr>
        </p:nvSpPr>
        <p:spPr>
          <a:xfrm>
            <a:off x="1371599" y="1765191"/>
            <a:ext cx="9839739" cy="5092810"/>
          </a:xfrm>
        </p:spPr>
        <p:txBody>
          <a:bodyPr>
            <a:normAutofit lnSpcReduction="10000"/>
          </a:bodyPr>
          <a:lstStyle/>
          <a:p>
            <a:r>
              <a:rPr lang="en-US" u="sng" dirty="0">
                <a:latin typeface="Calibri" panose="020F0502020204030204" pitchFamily="34" charset="0"/>
                <a:cs typeface="Calibri" panose="020F0502020204030204" pitchFamily="34" charset="0"/>
              </a:rPr>
              <a:t>Violent/Non-violent protests success </a:t>
            </a:r>
            <a:r>
              <a:rPr lang="en-US" dirty="0">
                <a:latin typeface="Calibri Light" panose="020F0302020204030204" pitchFamily="34" charset="0"/>
                <a:cs typeface="Calibri Light" panose="020F0302020204030204" pitchFamily="34" charset="0"/>
              </a:rPr>
              <a:t>– analyzing the relationship between</a:t>
            </a:r>
          </a:p>
          <a:p>
            <a:pPr marL="0" indent="0">
              <a:buNone/>
            </a:pPr>
            <a:r>
              <a:rPr lang="en-US" dirty="0">
                <a:latin typeface="Calibri Light" panose="020F0302020204030204" pitchFamily="34" charset="0"/>
                <a:cs typeface="Calibri Light" panose="020F0302020204030204" pitchFamily="34" charset="0"/>
              </a:rPr>
              <a:t>       violent / non-violent protests and their success  </a:t>
            </a:r>
          </a:p>
          <a:p>
            <a:pPr marL="0" indent="0">
              <a:buNone/>
            </a:pPr>
            <a:endParaRPr lang="en-US" dirty="0">
              <a:latin typeface="Calibri Light" panose="020F0302020204030204" pitchFamily="34" charset="0"/>
              <a:cs typeface="Calibri Light" panose="020F0302020204030204" pitchFamily="34" charset="0"/>
            </a:endParaRPr>
          </a:p>
          <a:p>
            <a:r>
              <a:rPr lang="en-US" u="sng" dirty="0">
                <a:latin typeface="Calibri" panose="020F0502020204030204" pitchFamily="34" charset="0"/>
                <a:cs typeface="Calibri" panose="020F0502020204030204" pitchFamily="34" charset="0"/>
              </a:rPr>
              <a:t>Protests size and success </a:t>
            </a:r>
            <a:r>
              <a:rPr lang="en-US" dirty="0">
                <a:latin typeface="Calibri Light" panose="020F0302020204030204" pitchFamily="34" charset="0"/>
                <a:cs typeface="Calibri Light" panose="020F0302020204030204" pitchFamily="34" charset="0"/>
              </a:rPr>
              <a:t>– analyzing the relationship between protest size and success</a:t>
            </a:r>
          </a:p>
          <a:p>
            <a:endParaRPr lang="en-US" dirty="0">
              <a:latin typeface="Calibri Light" panose="020F0302020204030204" pitchFamily="34" charset="0"/>
              <a:cs typeface="Calibri Light" panose="020F0302020204030204" pitchFamily="34" charset="0"/>
            </a:endParaRPr>
          </a:p>
          <a:p>
            <a:r>
              <a:rPr lang="en-US" u="sng" dirty="0">
                <a:latin typeface="Calibri" panose="020F0502020204030204" pitchFamily="34" charset="0"/>
                <a:cs typeface="Calibri" panose="020F0502020204030204" pitchFamily="34" charset="0"/>
              </a:rPr>
              <a:t>Protest Success Prediction </a:t>
            </a:r>
            <a:r>
              <a:rPr lang="en-US" dirty="0">
                <a:latin typeface="Calibri Light" panose="020F0302020204030204" pitchFamily="34" charset="0"/>
                <a:cs typeface="Calibri Light" panose="020F0302020204030204" pitchFamily="34" charset="0"/>
              </a:rPr>
              <a:t>– building model to</a:t>
            </a:r>
          </a:p>
          <a:p>
            <a:pPr marL="0" indent="0">
              <a:buNone/>
            </a:pPr>
            <a:r>
              <a:rPr lang="en-US" dirty="0">
                <a:latin typeface="Calibri Light" panose="020F0302020204030204" pitchFamily="34" charset="0"/>
                <a:cs typeface="Calibri Light" panose="020F0302020204030204" pitchFamily="34" charset="0"/>
              </a:rPr>
              <a:t>       predict a successful protest.</a:t>
            </a:r>
          </a:p>
          <a:p>
            <a:endParaRPr lang="en-US" dirty="0">
              <a:latin typeface="Calibri Light" panose="020F0302020204030204" pitchFamily="34" charset="0"/>
              <a:cs typeface="Calibri Light" panose="020F0302020204030204" pitchFamily="34" charset="0"/>
            </a:endParaRPr>
          </a:p>
          <a:p>
            <a:r>
              <a:rPr lang="en-US" u="sng" dirty="0">
                <a:latin typeface="Calibri" panose="020F0502020204030204" pitchFamily="34" charset="0"/>
                <a:cs typeface="Calibri" panose="020F0502020204030204" pitchFamily="34" charset="0"/>
              </a:rPr>
              <a:t>Conclusions</a:t>
            </a:r>
            <a:endParaRPr lang="en-US" sz="1800" dirty="0">
              <a:latin typeface="Calibri" panose="020F0502020204030204" pitchFamily="34" charset="0"/>
              <a:cs typeface="Calibri" panose="020F0502020204030204" pitchFamily="34" charset="0"/>
            </a:endParaRPr>
          </a:p>
          <a:p>
            <a:pPr marL="0" indent="0">
              <a:buNone/>
            </a:pPr>
            <a:endParaRPr lang="en-US" sz="1800" dirty="0">
              <a:latin typeface="Calibri Light" panose="020F0302020204030204" pitchFamily="34" charset="0"/>
              <a:cs typeface="Calibri Light" panose="020F0302020204030204" pitchFamily="34" charset="0"/>
            </a:endParaRPr>
          </a:p>
          <a:p>
            <a:pPr marL="0" indent="0">
              <a:buNone/>
            </a:pPr>
            <a:endParaRPr lang="en-US" sz="1800" dirty="0">
              <a:latin typeface="Calibri Light" panose="020F0302020204030204" pitchFamily="34" charset="0"/>
              <a:cs typeface="Calibri Light" panose="020F0302020204030204" pitchFamily="34" charset="0"/>
            </a:endParaRPr>
          </a:p>
          <a:p>
            <a:pPr marL="0" indent="0">
              <a:buNone/>
            </a:pPr>
            <a:r>
              <a:rPr lang="en-US" sz="1800" dirty="0">
                <a:latin typeface="Calibri Light" panose="020F0302020204030204" pitchFamily="34" charset="0"/>
                <a:cs typeface="Calibri Light" panose="020F0302020204030204" pitchFamily="34" charset="0"/>
              </a:rPr>
              <a:t>*Check notebooks in github to see further information</a:t>
            </a:r>
          </a:p>
        </p:txBody>
      </p:sp>
      <p:sp>
        <p:nvSpPr>
          <p:cNvPr id="8" name="Rectangle 7">
            <a:extLst>
              <a:ext uri="{FF2B5EF4-FFF2-40B4-BE49-F238E27FC236}">
                <a16:creationId xmlns:a16="http://schemas.microsoft.com/office/drawing/2014/main" id="{44A90E73-7ADB-4A42-A98E-7DF6C36FBAE2}"/>
              </a:ext>
            </a:extLst>
          </p:cNvPr>
          <p:cNvSpPr/>
          <p:nvPr/>
        </p:nvSpPr>
        <p:spPr>
          <a:xfrm>
            <a:off x="467138" y="1063985"/>
            <a:ext cx="254442" cy="364765"/>
          </a:xfrm>
          <a:prstGeom prst="rect">
            <a:avLst/>
          </a:prstGeom>
          <a:solidFill>
            <a:srgbClr val="EFEDE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F68EDE81-DE1B-4D75-B7ED-A950E00B6743}"/>
              </a:ext>
            </a:extLst>
          </p:cNvPr>
          <p:cNvCxnSpPr/>
          <p:nvPr/>
        </p:nvCxnSpPr>
        <p:spPr>
          <a:xfrm flipH="1">
            <a:off x="467138" y="1024230"/>
            <a:ext cx="286247" cy="0"/>
          </a:xfrm>
          <a:prstGeom prst="line">
            <a:avLst/>
          </a:prstGeom>
          <a:ln>
            <a:solidFill>
              <a:srgbClr val="EFEDE3"/>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A83AD0C9-4E12-4C38-8475-DF6A57A4C319}"/>
              </a:ext>
            </a:extLst>
          </p:cNvPr>
          <p:cNvCxnSpPr/>
          <p:nvPr/>
        </p:nvCxnSpPr>
        <p:spPr>
          <a:xfrm flipH="1">
            <a:off x="467138" y="6643311"/>
            <a:ext cx="286247" cy="0"/>
          </a:xfrm>
          <a:prstGeom prst="line">
            <a:avLst/>
          </a:prstGeom>
          <a:ln>
            <a:solidFill>
              <a:srgbClr val="EFEDE3"/>
            </a:solidFill>
          </a:ln>
        </p:spPr>
        <p:style>
          <a:lnRef idx="2">
            <a:schemeClr val="accent1"/>
          </a:lnRef>
          <a:fillRef idx="0">
            <a:schemeClr val="accent1"/>
          </a:fillRef>
          <a:effectRef idx="1">
            <a:schemeClr val="accent1"/>
          </a:effectRef>
          <a:fontRef idx="minor">
            <a:schemeClr val="tx1"/>
          </a:fontRef>
        </p:style>
      </p:cxnSp>
      <p:pic>
        <p:nvPicPr>
          <p:cNvPr id="15" name="Picture 14">
            <a:extLst>
              <a:ext uri="{FF2B5EF4-FFF2-40B4-BE49-F238E27FC236}">
                <a16:creationId xmlns:a16="http://schemas.microsoft.com/office/drawing/2014/main" id="{2A8B6F29-B33D-44E6-B3BE-69E9CE6FFBAB}"/>
              </a:ext>
            </a:extLst>
          </p:cNvPr>
          <p:cNvPicPr>
            <a:picLocks noChangeAspect="1"/>
          </p:cNvPicPr>
          <p:nvPr/>
        </p:nvPicPr>
        <p:blipFill rotWithShape="1">
          <a:blip r:embed="rId2"/>
          <a:srcRect t="9853" b="8400"/>
          <a:stretch/>
        </p:blipFill>
        <p:spPr>
          <a:xfrm>
            <a:off x="7205055" y="3949393"/>
            <a:ext cx="4624497" cy="251501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42113943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574E-964E-463C-9EEB-47DE2BDB399D}"/>
              </a:ext>
            </a:extLst>
          </p:cNvPr>
          <p:cNvSpPr>
            <a:spLocks noGrp="1"/>
          </p:cNvSpPr>
          <p:nvPr>
            <p:ph type="title"/>
          </p:nvPr>
        </p:nvSpPr>
        <p:spPr/>
        <p:txBody>
          <a:bodyPr/>
          <a:lstStyle/>
          <a:p>
            <a:r>
              <a:rPr lang="en-US" u="sng" dirty="0">
                <a:latin typeface="Calibri" panose="020F0502020204030204" pitchFamily="34" charset="0"/>
                <a:cs typeface="Calibri" panose="020F0502020204030204" pitchFamily="34" charset="0"/>
              </a:rPr>
              <a:t>The datasets</a:t>
            </a:r>
          </a:p>
        </p:txBody>
      </p:sp>
      <p:sp>
        <p:nvSpPr>
          <p:cNvPr id="3" name="Content Placeholder 2">
            <a:extLst>
              <a:ext uri="{FF2B5EF4-FFF2-40B4-BE49-F238E27FC236}">
                <a16:creationId xmlns:a16="http://schemas.microsoft.com/office/drawing/2014/main" id="{19B5994A-A5C1-41FC-8A63-3CCDE1D0A3DB}"/>
              </a:ext>
            </a:extLst>
          </p:cNvPr>
          <p:cNvSpPr>
            <a:spLocks noGrp="1"/>
          </p:cNvSpPr>
          <p:nvPr>
            <p:ph idx="1"/>
          </p:nvPr>
        </p:nvSpPr>
        <p:spPr>
          <a:xfrm>
            <a:off x="1371600" y="1733384"/>
            <a:ext cx="9601200" cy="4134016"/>
          </a:xfrm>
        </p:spPr>
        <p:txBody>
          <a:bodyPr>
            <a:normAutofit/>
          </a:bodyPr>
          <a:lstStyle/>
          <a:p>
            <a:pPr marL="0" indent="0">
              <a:buNone/>
            </a:pPr>
            <a:r>
              <a:rPr lang="en-US" dirty="0">
                <a:latin typeface="Calibri Light" panose="020F0302020204030204" pitchFamily="34" charset="0"/>
                <a:cs typeface="Calibri Light" panose="020F0302020204030204" pitchFamily="34" charset="0"/>
              </a:rPr>
              <a:t>The datasets are taken from online sources (links in github readme).</a:t>
            </a:r>
          </a:p>
          <a:p>
            <a:pPr marL="0" indent="0">
              <a:buNone/>
            </a:pPr>
            <a:r>
              <a:rPr lang="en-US" dirty="0">
                <a:latin typeface="Calibri Light" panose="020F0302020204030204" pitchFamily="34" charset="0"/>
                <a:cs typeface="Calibri Light" panose="020F0302020204030204" pitchFamily="34" charset="0"/>
              </a:rPr>
              <a:t>I choose to take those datasets and not to scrap my own because I wanted to analyze</a:t>
            </a:r>
          </a:p>
          <a:p>
            <a:pPr marL="0" indent="0">
              <a:buNone/>
            </a:pPr>
            <a:r>
              <a:rPr lang="en-US" dirty="0">
                <a:latin typeface="Calibri Light" panose="020F0302020204030204" pitchFamily="34" charset="0"/>
                <a:cs typeface="Calibri Light" panose="020F0302020204030204" pitchFamily="34" charset="0"/>
              </a:rPr>
              <a:t>a dataset which has a lot of features, based on interesting real events.</a:t>
            </a:r>
          </a:p>
          <a:p>
            <a:pPr marL="0" indent="0">
              <a:buNone/>
            </a:pPr>
            <a:r>
              <a:rPr lang="en-US" dirty="0">
                <a:latin typeface="Calibri Light" panose="020F0302020204030204" pitchFamily="34" charset="0"/>
                <a:cs typeface="Calibri Light" panose="020F0302020204030204" pitchFamily="34" charset="0"/>
              </a:rPr>
              <a:t>‘World Population’ was used to merge the two datasets and get the total population</a:t>
            </a:r>
          </a:p>
          <a:p>
            <a:pPr marL="0" indent="0">
              <a:buNone/>
            </a:pPr>
            <a:r>
              <a:rPr lang="en-US" dirty="0">
                <a:latin typeface="Calibri Light" panose="020F0302020204030204" pitchFamily="34" charset="0"/>
                <a:cs typeface="Calibri Light" panose="020F0302020204030204" pitchFamily="34" charset="0"/>
              </a:rPr>
              <a:t>of certain country in a certain year. </a:t>
            </a:r>
          </a:p>
          <a:p>
            <a:pPr marL="0" indent="0">
              <a:buNone/>
            </a:pPr>
            <a:endParaRPr lang="en-US" dirty="0">
              <a:latin typeface="Calibri Light" panose="020F0302020204030204" pitchFamily="34" charset="0"/>
              <a:cs typeface="Calibri Light" panose="020F0302020204030204" pitchFamily="34" charset="0"/>
            </a:endParaRPr>
          </a:p>
          <a:p>
            <a:pPr>
              <a:buFontTx/>
              <a:buChar char="-"/>
            </a:pPr>
            <a:r>
              <a:rPr lang="en-US" dirty="0">
                <a:latin typeface="Calibri Light" panose="020F0302020204030204" pitchFamily="34" charset="0"/>
                <a:cs typeface="Calibri Light" panose="020F0302020204030204" pitchFamily="34" charset="0"/>
              </a:rPr>
              <a:t>‘</a:t>
            </a:r>
            <a:r>
              <a:rPr lang="en-US" u="sng" dirty="0">
                <a:latin typeface="Calibri Light" panose="020F0302020204030204" pitchFamily="34" charset="0"/>
                <a:cs typeface="Calibri Light" panose="020F0302020204030204" pitchFamily="34" charset="0"/>
              </a:rPr>
              <a:t>NAVCO</a:t>
            </a:r>
            <a:r>
              <a:rPr lang="en-US" dirty="0">
                <a:latin typeface="Calibri Light" panose="020F0302020204030204" pitchFamily="34" charset="0"/>
                <a:cs typeface="Calibri Light" panose="020F0302020204030204" pitchFamily="34" charset="0"/>
              </a:rPr>
              <a:t>’ - a dataset of violent and non-violent campaigns and their outcomes.</a:t>
            </a:r>
          </a:p>
          <a:p>
            <a:pPr>
              <a:buFontTx/>
              <a:buChar char="-"/>
            </a:pPr>
            <a:r>
              <a:rPr lang="en-US" dirty="0">
                <a:latin typeface="Calibri Light" panose="020F0302020204030204" pitchFamily="34" charset="0"/>
                <a:cs typeface="Calibri Light" panose="020F0302020204030204" pitchFamily="34" charset="0"/>
              </a:rPr>
              <a:t>‘</a:t>
            </a:r>
            <a:r>
              <a:rPr lang="en-US" u="sng" dirty="0">
                <a:latin typeface="Calibri Light" panose="020F0302020204030204" pitchFamily="34" charset="0"/>
                <a:cs typeface="Calibri Light" panose="020F0302020204030204" pitchFamily="34" charset="0"/>
              </a:rPr>
              <a:t>World Population</a:t>
            </a:r>
            <a:r>
              <a:rPr lang="en-US" dirty="0">
                <a:latin typeface="Calibri Light" panose="020F0302020204030204" pitchFamily="34" charset="0"/>
                <a:cs typeface="Calibri Light" panose="020F0302020204030204" pitchFamily="34" charset="0"/>
              </a:rPr>
              <a:t>’ </a:t>
            </a:r>
            <a:r>
              <a:rPr lang="en-US" dirty="0">
                <a:solidFill>
                  <a:srgbClr val="24292E"/>
                </a:solidFill>
                <a:latin typeface="Calibri Light" panose="020F0302020204030204" pitchFamily="34" charset="0"/>
                <a:cs typeface="Calibri Light" panose="020F0302020204030204" pitchFamily="34" charset="0"/>
              </a:rPr>
              <a:t>- a dataset of p</a:t>
            </a:r>
            <a:r>
              <a:rPr lang="en-US" b="0" i="0" dirty="0">
                <a:solidFill>
                  <a:srgbClr val="24292E"/>
                </a:solidFill>
                <a:effectLst/>
                <a:latin typeface="Calibri Light" panose="020F0302020204030204" pitchFamily="34" charset="0"/>
                <a:cs typeface="Calibri Light" panose="020F0302020204030204" pitchFamily="34" charset="0"/>
              </a:rPr>
              <a:t>opulation of each country, 1960-2018</a:t>
            </a:r>
          </a:p>
          <a:p>
            <a:pPr marL="0" indent="0">
              <a:buNone/>
            </a:pPr>
            <a:endParaRPr lang="en-US" dirty="0">
              <a:solidFill>
                <a:srgbClr val="24292E"/>
              </a:solidFill>
              <a:latin typeface="-apple-system"/>
            </a:endParaRPr>
          </a:p>
        </p:txBody>
      </p:sp>
      <p:sp>
        <p:nvSpPr>
          <p:cNvPr id="11" name="Rectangle 10">
            <a:extLst>
              <a:ext uri="{FF2B5EF4-FFF2-40B4-BE49-F238E27FC236}">
                <a16:creationId xmlns:a16="http://schemas.microsoft.com/office/drawing/2014/main" id="{5C68B3AF-BE04-4D36-B33B-BA818D54D748}"/>
              </a:ext>
            </a:extLst>
          </p:cNvPr>
          <p:cNvSpPr/>
          <p:nvPr/>
        </p:nvSpPr>
        <p:spPr>
          <a:xfrm>
            <a:off x="467138" y="1368619"/>
            <a:ext cx="254442" cy="36476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5B3015AA-4253-41F2-AE3D-13F8DF64DC7E}"/>
              </a:ext>
            </a:extLst>
          </p:cNvPr>
          <p:cNvCxnSpPr/>
          <p:nvPr/>
        </p:nvCxnSpPr>
        <p:spPr>
          <a:xfrm flipH="1">
            <a:off x="467138" y="1024230"/>
            <a:ext cx="286247" cy="0"/>
          </a:xfrm>
          <a:prstGeom prst="line">
            <a:avLst/>
          </a:prstGeom>
          <a:ln>
            <a:solidFill>
              <a:srgbClr val="EFEDE3"/>
            </a:solidFil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EBD3644E-A599-4FC4-92E0-28DEC634DADE}"/>
              </a:ext>
            </a:extLst>
          </p:cNvPr>
          <p:cNvCxnSpPr/>
          <p:nvPr/>
        </p:nvCxnSpPr>
        <p:spPr>
          <a:xfrm flipH="1">
            <a:off x="467138" y="6643311"/>
            <a:ext cx="286247" cy="0"/>
          </a:xfrm>
          <a:prstGeom prst="line">
            <a:avLst/>
          </a:prstGeom>
          <a:ln>
            <a:solidFill>
              <a:srgbClr val="EFEDE3"/>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532120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F06FF5-B4B2-4F96-A171-755A61630BD0}"/>
              </a:ext>
            </a:extLst>
          </p:cNvPr>
          <p:cNvSpPr>
            <a:spLocks noGrp="1"/>
          </p:cNvSpPr>
          <p:nvPr>
            <p:ph type="title"/>
          </p:nvPr>
        </p:nvSpPr>
        <p:spPr>
          <a:xfrm>
            <a:off x="1371600" y="685800"/>
            <a:ext cx="9601200" cy="753386"/>
          </a:xfrm>
        </p:spPr>
        <p:txBody>
          <a:bodyPr>
            <a:normAutofit/>
          </a:bodyPr>
          <a:lstStyle/>
          <a:p>
            <a:r>
              <a:rPr lang="en-US" sz="4000" u="sng" dirty="0">
                <a:latin typeface="Calibri" panose="020F0502020204030204" pitchFamily="34" charset="0"/>
                <a:cs typeface="Calibri" panose="020F0502020204030204" pitchFamily="34" charset="0"/>
              </a:rPr>
              <a:t>Violent/Non-violent protests success</a:t>
            </a:r>
          </a:p>
        </p:txBody>
      </p:sp>
      <p:sp>
        <p:nvSpPr>
          <p:cNvPr id="3" name="Content Placeholder 2">
            <a:extLst>
              <a:ext uri="{FF2B5EF4-FFF2-40B4-BE49-F238E27FC236}">
                <a16:creationId xmlns:a16="http://schemas.microsoft.com/office/drawing/2014/main" id="{D4C75316-03EE-4B6B-9347-4FBCABA4802F}"/>
              </a:ext>
            </a:extLst>
          </p:cNvPr>
          <p:cNvSpPr>
            <a:spLocks noGrp="1"/>
          </p:cNvSpPr>
          <p:nvPr>
            <p:ph idx="1"/>
          </p:nvPr>
        </p:nvSpPr>
        <p:spPr>
          <a:xfrm>
            <a:off x="1371600" y="1439186"/>
            <a:ext cx="9601200" cy="4428214"/>
          </a:xfrm>
        </p:spPr>
        <p:txBody>
          <a:bodyPr/>
          <a:lstStyle/>
          <a:p>
            <a:pPr marL="0" indent="0">
              <a:buNone/>
            </a:pPr>
            <a:r>
              <a:rPr lang="en-US" dirty="0">
                <a:latin typeface="Calibri Light" panose="020F0302020204030204" pitchFamily="34" charset="0"/>
                <a:cs typeface="Calibri Light" panose="020F0302020204030204" pitchFamily="34" charset="0"/>
              </a:rPr>
              <a:t>questions:</a:t>
            </a:r>
          </a:p>
          <a:p>
            <a:r>
              <a:rPr lang="en-US" dirty="0">
                <a:latin typeface="Calibri Light" panose="020F0302020204030204" pitchFamily="34" charset="0"/>
                <a:cs typeface="Calibri Light" panose="020F0302020204030204" pitchFamily="34" charset="0"/>
              </a:rPr>
              <a:t>Is there a difference in violent / non violent protests success rate?</a:t>
            </a:r>
          </a:p>
          <a:p>
            <a:r>
              <a:rPr lang="en-US" dirty="0">
                <a:latin typeface="Calibri Light" panose="020F0302020204030204" pitchFamily="34" charset="0"/>
                <a:cs typeface="Calibri Light" panose="020F0302020204030204" pitchFamily="34" charset="0"/>
              </a:rPr>
              <a:t>What is the average use of violence for both violent and non violent protests?</a:t>
            </a:r>
          </a:p>
          <a:p>
            <a:r>
              <a:rPr lang="en-US" dirty="0">
                <a:latin typeface="Calibri Light" panose="020F0302020204030204" pitchFamily="34" charset="0"/>
                <a:cs typeface="Calibri Light" panose="020F0302020204030204" pitchFamily="34" charset="0"/>
              </a:rPr>
              <a:t>What is the violent / non violent protests success rate throughout the years?</a:t>
            </a:r>
          </a:p>
          <a:p>
            <a:r>
              <a:rPr lang="en-US" dirty="0">
                <a:latin typeface="Calibri Light" panose="020F0302020204030204" pitchFamily="34" charset="0"/>
                <a:cs typeface="Calibri Light" panose="020F0302020204030204" pitchFamily="34" charset="0"/>
              </a:rPr>
              <a:t>Is there a relationship between protest size and violence?</a:t>
            </a:r>
          </a:p>
          <a:p>
            <a:r>
              <a:rPr lang="en-US" dirty="0">
                <a:latin typeface="Calibri Light" panose="020F0302020204030204" pitchFamily="34" charset="0"/>
                <a:cs typeface="Calibri Light" panose="020F0302020204030204" pitchFamily="34" charset="0"/>
              </a:rPr>
              <a:t>What is the violence mean of successful and failed protests?</a:t>
            </a:r>
          </a:p>
          <a:p>
            <a:endParaRPr lang="en-US" sz="2400" dirty="0">
              <a:latin typeface="Calibri Light" panose="020F0302020204030204" pitchFamily="34" charset="0"/>
              <a:cs typeface="Calibri Light" panose="020F0302020204030204" pitchFamily="34" charset="0"/>
            </a:endParaRPr>
          </a:p>
          <a:p>
            <a:endParaRPr lang="en-US" dirty="0">
              <a:latin typeface="Calibri Light" panose="020F0302020204030204" pitchFamily="34" charset="0"/>
              <a:cs typeface="Calibri Light" panose="020F0302020204030204" pitchFamily="34" charset="0"/>
            </a:endParaRPr>
          </a:p>
        </p:txBody>
      </p:sp>
      <p:sp>
        <p:nvSpPr>
          <p:cNvPr id="11" name="Rectangle 10">
            <a:extLst>
              <a:ext uri="{FF2B5EF4-FFF2-40B4-BE49-F238E27FC236}">
                <a16:creationId xmlns:a16="http://schemas.microsoft.com/office/drawing/2014/main" id="{847DB688-E75E-476F-86D4-66BFB363DB57}"/>
              </a:ext>
            </a:extLst>
          </p:cNvPr>
          <p:cNvSpPr/>
          <p:nvPr/>
        </p:nvSpPr>
        <p:spPr>
          <a:xfrm>
            <a:off x="467138" y="1672094"/>
            <a:ext cx="254442" cy="36476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82383393-1062-4DDD-BFD0-B49DD1BCDB75}"/>
              </a:ext>
            </a:extLst>
          </p:cNvPr>
          <p:cNvCxnSpPr/>
          <p:nvPr/>
        </p:nvCxnSpPr>
        <p:spPr>
          <a:xfrm flipH="1">
            <a:off x="467138" y="1024230"/>
            <a:ext cx="286247" cy="0"/>
          </a:xfrm>
          <a:prstGeom prst="line">
            <a:avLst/>
          </a:prstGeom>
          <a:ln>
            <a:solidFill>
              <a:srgbClr val="EFEDE3"/>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ADAE96D2-2438-4FAC-B945-80A322542EEB}"/>
              </a:ext>
            </a:extLst>
          </p:cNvPr>
          <p:cNvCxnSpPr/>
          <p:nvPr/>
        </p:nvCxnSpPr>
        <p:spPr>
          <a:xfrm flipH="1">
            <a:off x="467138" y="6643311"/>
            <a:ext cx="286247" cy="0"/>
          </a:xfrm>
          <a:prstGeom prst="line">
            <a:avLst/>
          </a:prstGeom>
          <a:ln>
            <a:solidFill>
              <a:srgbClr val="EFEDE3"/>
            </a:solidFill>
          </a:ln>
        </p:spPr>
        <p:style>
          <a:lnRef idx="2">
            <a:schemeClr val="accent1"/>
          </a:lnRef>
          <a:fillRef idx="0">
            <a:schemeClr val="accent1"/>
          </a:fillRef>
          <a:effectRef idx="1">
            <a:schemeClr val="accent1"/>
          </a:effectRef>
          <a:fontRef idx="minor">
            <a:schemeClr val="tx1"/>
          </a:fontRef>
        </p:style>
      </p:cxnSp>
      <p:pic>
        <p:nvPicPr>
          <p:cNvPr id="17" name="Picture 16">
            <a:extLst>
              <a:ext uri="{FF2B5EF4-FFF2-40B4-BE49-F238E27FC236}">
                <a16:creationId xmlns:a16="http://schemas.microsoft.com/office/drawing/2014/main" id="{7609D7DB-D29C-40E3-A414-1FDC114ECCC5}"/>
              </a:ext>
            </a:extLst>
          </p:cNvPr>
          <p:cNvPicPr>
            <a:picLocks noChangeAspect="1"/>
          </p:cNvPicPr>
          <p:nvPr/>
        </p:nvPicPr>
        <p:blipFill>
          <a:blip r:embed="rId2"/>
          <a:stretch>
            <a:fillRect/>
          </a:stretch>
        </p:blipFill>
        <p:spPr>
          <a:xfrm>
            <a:off x="5836207" y="4256674"/>
            <a:ext cx="3472072" cy="231780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9" name="Picture 18">
            <a:extLst>
              <a:ext uri="{FF2B5EF4-FFF2-40B4-BE49-F238E27FC236}">
                <a16:creationId xmlns:a16="http://schemas.microsoft.com/office/drawing/2014/main" id="{1302B1DB-7325-4CE6-BF1E-C5F4F75B33E3}"/>
              </a:ext>
            </a:extLst>
          </p:cNvPr>
          <p:cNvPicPr>
            <a:picLocks noChangeAspect="1"/>
          </p:cNvPicPr>
          <p:nvPr/>
        </p:nvPicPr>
        <p:blipFill>
          <a:blip r:embed="rId3"/>
          <a:stretch>
            <a:fillRect/>
          </a:stretch>
        </p:blipFill>
        <p:spPr>
          <a:xfrm>
            <a:off x="2177969" y="4256674"/>
            <a:ext cx="3472072" cy="232427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5068819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F06FF5-B4B2-4F96-A171-755A61630BD0}"/>
              </a:ext>
            </a:extLst>
          </p:cNvPr>
          <p:cNvSpPr>
            <a:spLocks noGrp="1"/>
          </p:cNvSpPr>
          <p:nvPr>
            <p:ph type="title"/>
          </p:nvPr>
        </p:nvSpPr>
        <p:spPr>
          <a:xfrm>
            <a:off x="1371600" y="685800"/>
            <a:ext cx="9601200" cy="753386"/>
          </a:xfrm>
        </p:spPr>
        <p:txBody>
          <a:bodyPr>
            <a:normAutofit/>
          </a:bodyPr>
          <a:lstStyle/>
          <a:p>
            <a:r>
              <a:rPr lang="en-US" sz="4000" u="sng" dirty="0">
                <a:latin typeface="Calibri" panose="020F0502020204030204" pitchFamily="34" charset="0"/>
                <a:cs typeface="Calibri" panose="020F0502020204030204" pitchFamily="34" charset="0"/>
              </a:rPr>
              <a:t>Violent/Non-violent protests success</a:t>
            </a:r>
          </a:p>
        </p:txBody>
      </p:sp>
      <p:sp>
        <p:nvSpPr>
          <p:cNvPr id="3" name="Content Placeholder 2">
            <a:extLst>
              <a:ext uri="{FF2B5EF4-FFF2-40B4-BE49-F238E27FC236}">
                <a16:creationId xmlns:a16="http://schemas.microsoft.com/office/drawing/2014/main" id="{D4C75316-03EE-4B6B-9347-4FBCABA4802F}"/>
              </a:ext>
            </a:extLst>
          </p:cNvPr>
          <p:cNvSpPr>
            <a:spLocks noGrp="1"/>
          </p:cNvSpPr>
          <p:nvPr>
            <p:ph idx="1"/>
          </p:nvPr>
        </p:nvSpPr>
        <p:spPr>
          <a:xfrm>
            <a:off x="1371600" y="1439186"/>
            <a:ext cx="9601200" cy="1518699"/>
          </a:xfrm>
        </p:spPr>
        <p:txBody>
          <a:bodyPr/>
          <a:lstStyle/>
          <a:p>
            <a:pPr marL="0" indent="0">
              <a:buNone/>
            </a:pPr>
            <a:r>
              <a:rPr lang="en-US" dirty="0">
                <a:latin typeface="Calibri Light" panose="020F0302020204030204" pitchFamily="34" charset="0"/>
                <a:cs typeface="Calibri Light" panose="020F0302020204030204" pitchFamily="34" charset="0"/>
              </a:rPr>
              <a:t>results:</a:t>
            </a:r>
          </a:p>
          <a:p>
            <a:r>
              <a:rPr lang="en-US" dirty="0">
                <a:latin typeface="Calibri Light" panose="020F0302020204030204" pitchFamily="34" charset="0"/>
                <a:cs typeface="Calibri Light" panose="020F0302020204030204" pitchFamily="34" charset="0"/>
              </a:rPr>
              <a:t>Most of the successful protests were non violent</a:t>
            </a:r>
          </a:p>
          <a:p>
            <a:r>
              <a:rPr lang="en-US" dirty="0">
                <a:latin typeface="Calibri Light" panose="020F0302020204030204" pitchFamily="34" charset="0"/>
                <a:cs typeface="Calibri Light" panose="020F0302020204030204" pitchFamily="34" charset="0"/>
              </a:rPr>
              <a:t>Most of the failed protests were violent</a:t>
            </a:r>
          </a:p>
          <a:p>
            <a:endParaRPr lang="en-US" dirty="0"/>
          </a:p>
          <a:p>
            <a:endParaRPr lang="en-US" dirty="0"/>
          </a:p>
        </p:txBody>
      </p:sp>
      <p:pic>
        <p:nvPicPr>
          <p:cNvPr id="5" name="Picture 4">
            <a:extLst>
              <a:ext uri="{FF2B5EF4-FFF2-40B4-BE49-F238E27FC236}">
                <a16:creationId xmlns:a16="http://schemas.microsoft.com/office/drawing/2014/main" id="{740F51F6-7687-46E6-BFA1-DAA0360A81B9}"/>
              </a:ext>
            </a:extLst>
          </p:cNvPr>
          <p:cNvPicPr>
            <a:picLocks noChangeAspect="1"/>
          </p:cNvPicPr>
          <p:nvPr/>
        </p:nvPicPr>
        <p:blipFill>
          <a:blip r:embed="rId2"/>
          <a:stretch>
            <a:fillRect/>
          </a:stretch>
        </p:blipFill>
        <p:spPr>
          <a:xfrm>
            <a:off x="3669747" y="3130720"/>
            <a:ext cx="4852506" cy="3353564"/>
          </a:xfrm>
          <a:prstGeom prst="rect">
            <a:avLst/>
          </a:prstGeom>
          <a:ln>
            <a:noFill/>
          </a:ln>
          <a:effectLst>
            <a:outerShdw blurRad="292100" dist="139700" dir="2700000" algn="tl" rotWithShape="0">
              <a:srgbClr val="333333">
                <a:alpha val="65000"/>
              </a:srgbClr>
            </a:outerShdw>
          </a:effectLst>
        </p:spPr>
      </p:pic>
      <p:sp>
        <p:nvSpPr>
          <p:cNvPr id="12" name="Rectangle 11">
            <a:extLst>
              <a:ext uri="{FF2B5EF4-FFF2-40B4-BE49-F238E27FC236}">
                <a16:creationId xmlns:a16="http://schemas.microsoft.com/office/drawing/2014/main" id="{54963899-E56F-49F8-9DDF-21D088D5F42A}"/>
              </a:ext>
            </a:extLst>
          </p:cNvPr>
          <p:cNvSpPr/>
          <p:nvPr/>
        </p:nvSpPr>
        <p:spPr>
          <a:xfrm>
            <a:off x="467138" y="1982525"/>
            <a:ext cx="254442" cy="36476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853B1BB3-546F-4AB1-80F8-11731CB51389}"/>
              </a:ext>
            </a:extLst>
          </p:cNvPr>
          <p:cNvCxnSpPr/>
          <p:nvPr/>
        </p:nvCxnSpPr>
        <p:spPr>
          <a:xfrm flipH="1">
            <a:off x="467138" y="1024230"/>
            <a:ext cx="286247" cy="0"/>
          </a:xfrm>
          <a:prstGeom prst="line">
            <a:avLst/>
          </a:prstGeom>
          <a:ln>
            <a:solidFill>
              <a:srgbClr val="EFEDE3"/>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D675542D-6308-400A-BAAB-58A69EB33A7C}"/>
              </a:ext>
            </a:extLst>
          </p:cNvPr>
          <p:cNvCxnSpPr/>
          <p:nvPr/>
        </p:nvCxnSpPr>
        <p:spPr>
          <a:xfrm flipH="1">
            <a:off x="467138" y="6643311"/>
            <a:ext cx="286247" cy="0"/>
          </a:xfrm>
          <a:prstGeom prst="line">
            <a:avLst/>
          </a:prstGeom>
          <a:ln>
            <a:solidFill>
              <a:srgbClr val="EFEDE3"/>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281523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F06FF5-B4B2-4F96-A171-755A61630BD0}"/>
              </a:ext>
            </a:extLst>
          </p:cNvPr>
          <p:cNvSpPr>
            <a:spLocks noGrp="1"/>
          </p:cNvSpPr>
          <p:nvPr>
            <p:ph type="title"/>
          </p:nvPr>
        </p:nvSpPr>
        <p:spPr>
          <a:xfrm>
            <a:off x="1371600" y="685800"/>
            <a:ext cx="9601200" cy="753386"/>
          </a:xfrm>
        </p:spPr>
        <p:txBody>
          <a:bodyPr>
            <a:normAutofit/>
          </a:bodyPr>
          <a:lstStyle/>
          <a:p>
            <a:r>
              <a:rPr lang="en-US" sz="4000" u="sng" dirty="0">
                <a:latin typeface="Calibri" panose="020F0502020204030204" pitchFamily="34" charset="0"/>
                <a:cs typeface="Calibri" panose="020F0502020204030204" pitchFamily="34" charset="0"/>
              </a:rPr>
              <a:t>Violent/Non-violent protests success</a:t>
            </a:r>
          </a:p>
        </p:txBody>
      </p:sp>
      <p:sp>
        <p:nvSpPr>
          <p:cNvPr id="3" name="Content Placeholder 2">
            <a:extLst>
              <a:ext uri="{FF2B5EF4-FFF2-40B4-BE49-F238E27FC236}">
                <a16:creationId xmlns:a16="http://schemas.microsoft.com/office/drawing/2014/main" id="{D4C75316-03EE-4B6B-9347-4FBCABA4802F}"/>
              </a:ext>
            </a:extLst>
          </p:cNvPr>
          <p:cNvSpPr>
            <a:spLocks noGrp="1"/>
          </p:cNvSpPr>
          <p:nvPr>
            <p:ph idx="1"/>
          </p:nvPr>
        </p:nvSpPr>
        <p:spPr>
          <a:xfrm>
            <a:off x="1371600" y="1439187"/>
            <a:ext cx="9601200" cy="1256306"/>
          </a:xfrm>
        </p:spPr>
        <p:txBody>
          <a:bodyPr/>
          <a:lstStyle/>
          <a:p>
            <a:pPr marL="0" indent="0">
              <a:buNone/>
            </a:pPr>
            <a:r>
              <a:rPr lang="en-US" dirty="0">
                <a:latin typeface="Calibri Light" panose="020F0302020204030204" pitchFamily="34" charset="0"/>
                <a:cs typeface="Calibri Light" panose="020F0302020204030204" pitchFamily="34" charset="0"/>
              </a:rPr>
              <a:t>results:</a:t>
            </a:r>
          </a:p>
          <a:p>
            <a:r>
              <a:rPr lang="en-US" dirty="0">
                <a:latin typeface="Calibri Light" panose="020F0302020204030204" pitchFamily="34" charset="0"/>
                <a:cs typeface="Calibri Light" panose="020F0302020204030204" pitchFamily="34" charset="0"/>
              </a:rPr>
              <a:t>Non violent protests have higher success rate than violent protests in the past years</a:t>
            </a:r>
          </a:p>
          <a:p>
            <a:endParaRPr lang="en-US" dirty="0">
              <a:latin typeface="Calibri Light" panose="020F0302020204030204" pitchFamily="34" charset="0"/>
              <a:cs typeface="Calibri Light" panose="020F0302020204030204" pitchFamily="34" charset="0"/>
            </a:endParaRPr>
          </a:p>
          <a:p>
            <a:endParaRPr lang="en-US" dirty="0">
              <a:latin typeface="Calibri Light" panose="020F0302020204030204" pitchFamily="34" charset="0"/>
              <a:cs typeface="Calibri Light" panose="020F0302020204030204" pitchFamily="34" charset="0"/>
            </a:endParaRPr>
          </a:p>
        </p:txBody>
      </p:sp>
      <p:pic>
        <p:nvPicPr>
          <p:cNvPr id="6" name="Picture 5">
            <a:extLst>
              <a:ext uri="{FF2B5EF4-FFF2-40B4-BE49-F238E27FC236}">
                <a16:creationId xmlns:a16="http://schemas.microsoft.com/office/drawing/2014/main" id="{200043EA-2C37-4D8A-A3A9-3E4B5CBDB0AF}"/>
              </a:ext>
            </a:extLst>
          </p:cNvPr>
          <p:cNvPicPr>
            <a:picLocks noChangeAspect="1"/>
          </p:cNvPicPr>
          <p:nvPr/>
        </p:nvPicPr>
        <p:blipFill>
          <a:blip r:embed="rId2"/>
          <a:stretch>
            <a:fillRect/>
          </a:stretch>
        </p:blipFill>
        <p:spPr>
          <a:xfrm>
            <a:off x="3866624" y="3054775"/>
            <a:ext cx="4611151" cy="3531405"/>
          </a:xfrm>
          <a:prstGeom prst="rect">
            <a:avLst/>
          </a:prstGeom>
          <a:ln>
            <a:noFill/>
          </a:ln>
          <a:effectLst>
            <a:outerShdw blurRad="292100" dist="139700" dir="2700000" algn="tl" rotWithShape="0">
              <a:srgbClr val="333333">
                <a:alpha val="65000"/>
              </a:srgbClr>
            </a:outerShdw>
          </a:effectLst>
        </p:spPr>
      </p:pic>
      <p:sp>
        <p:nvSpPr>
          <p:cNvPr id="12" name="Rectangle 11">
            <a:extLst>
              <a:ext uri="{FF2B5EF4-FFF2-40B4-BE49-F238E27FC236}">
                <a16:creationId xmlns:a16="http://schemas.microsoft.com/office/drawing/2014/main" id="{4D29FB10-6853-4917-A90F-91A2B7869A99}"/>
              </a:ext>
            </a:extLst>
          </p:cNvPr>
          <p:cNvSpPr/>
          <p:nvPr/>
        </p:nvSpPr>
        <p:spPr>
          <a:xfrm>
            <a:off x="467138" y="2330728"/>
            <a:ext cx="254442" cy="36476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8873CF43-5A88-4BD3-8CE9-7027363FB8D9}"/>
              </a:ext>
            </a:extLst>
          </p:cNvPr>
          <p:cNvCxnSpPr/>
          <p:nvPr/>
        </p:nvCxnSpPr>
        <p:spPr>
          <a:xfrm flipH="1">
            <a:off x="467138" y="1024230"/>
            <a:ext cx="286247" cy="0"/>
          </a:xfrm>
          <a:prstGeom prst="line">
            <a:avLst/>
          </a:prstGeom>
          <a:ln>
            <a:solidFill>
              <a:srgbClr val="EFEDE3"/>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F2B22307-3B82-43AF-9ADA-791C1F092E27}"/>
              </a:ext>
            </a:extLst>
          </p:cNvPr>
          <p:cNvCxnSpPr/>
          <p:nvPr/>
        </p:nvCxnSpPr>
        <p:spPr>
          <a:xfrm flipH="1">
            <a:off x="467138" y="6643311"/>
            <a:ext cx="286247" cy="0"/>
          </a:xfrm>
          <a:prstGeom prst="line">
            <a:avLst/>
          </a:prstGeom>
          <a:ln>
            <a:solidFill>
              <a:srgbClr val="EFEDE3"/>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355232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F06FF5-B4B2-4F96-A171-755A61630BD0}"/>
              </a:ext>
            </a:extLst>
          </p:cNvPr>
          <p:cNvSpPr>
            <a:spLocks noGrp="1"/>
          </p:cNvSpPr>
          <p:nvPr>
            <p:ph type="title"/>
          </p:nvPr>
        </p:nvSpPr>
        <p:spPr>
          <a:xfrm>
            <a:off x="1371600" y="685800"/>
            <a:ext cx="9601200" cy="753386"/>
          </a:xfrm>
        </p:spPr>
        <p:txBody>
          <a:bodyPr>
            <a:normAutofit/>
          </a:bodyPr>
          <a:lstStyle/>
          <a:p>
            <a:r>
              <a:rPr lang="en-US" sz="4000" u="sng" dirty="0">
                <a:latin typeface="Calibri" panose="020F0502020204030204" pitchFamily="34" charset="0"/>
                <a:cs typeface="Calibri" panose="020F0502020204030204" pitchFamily="34" charset="0"/>
              </a:rPr>
              <a:t>Violent/Non-violent protests success</a:t>
            </a:r>
          </a:p>
        </p:txBody>
      </p:sp>
      <p:sp>
        <p:nvSpPr>
          <p:cNvPr id="3" name="Content Placeholder 2">
            <a:extLst>
              <a:ext uri="{FF2B5EF4-FFF2-40B4-BE49-F238E27FC236}">
                <a16:creationId xmlns:a16="http://schemas.microsoft.com/office/drawing/2014/main" id="{D4C75316-03EE-4B6B-9347-4FBCABA4802F}"/>
              </a:ext>
            </a:extLst>
          </p:cNvPr>
          <p:cNvSpPr>
            <a:spLocks noGrp="1"/>
          </p:cNvSpPr>
          <p:nvPr>
            <p:ph idx="1"/>
          </p:nvPr>
        </p:nvSpPr>
        <p:spPr>
          <a:xfrm>
            <a:off x="1371600" y="1439186"/>
            <a:ext cx="9601200" cy="5231958"/>
          </a:xfrm>
        </p:spPr>
        <p:txBody>
          <a:bodyPr>
            <a:normAutofit/>
          </a:bodyPr>
          <a:lstStyle/>
          <a:p>
            <a:pPr marL="0" indent="0">
              <a:buNone/>
            </a:pPr>
            <a:r>
              <a:rPr lang="en-US" dirty="0">
                <a:latin typeface="Calibri Light" panose="020F0302020204030204" pitchFamily="34" charset="0"/>
                <a:cs typeface="Calibri Light" panose="020F0302020204030204" pitchFamily="34" charset="0"/>
              </a:rPr>
              <a:t>results:</a:t>
            </a:r>
          </a:p>
          <a:p>
            <a:pPr marL="0" indent="0">
              <a:buNone/>
            </a:pPr>
            <a:endParaRPr lang="en-US" dirty="0">
              <a:latin typeface="Calibri Light" panose="020F0302020204030204" pitchFamily="34" charset="0"/>
              <a:cs typeface="Calibri Light" panose="020F0302020204030204" pitchFamily="34" charset="0"/>
            </a:endParaRPr>
          </a:p>
          <a:p>
            <a:r>
              <a:rPr lang="en-US" dirty="0">
                <a:latin typeface="Calibri Light" panose="020F0302020204030204" pitchFamily="34" charset="0"/>
                <a:cs typeface="Calibri Light" panose="020F0302020204030204" pitchFamily="34" charset="0"/>
              </a:rPr>
              <a:t>Violent protests average participants: 188,000</a:t>
            </a:r>
          </a:p>
          <a:p>
            <a:r>
              <a:rPr lang="en-US" dirty="0">
                <a:latin typeface="Calibri Light" panose="020F0302020204030204" pitchFamily="34" charset="0"/>
                <a:cs typeface="Calibri Light" panose="020F0302020204030204" pitchFamily="34" charset="0"/>
              </a:rPr>
              <a:t>Non violent protests average participants: 575,000</a:t>
            </a:r>
          </a:p>
          <a:p>
            <a:pPr marL="0" indent="0">
              <a:buNone/>
            </a:pPr>
            <a:endParaRPr lang="en-US" dirty="0">
              <a:latin typeface="Calibri Light" panose="020F0302020204030204" pitchFamily="34" charset="0"/>
              <a:cs typeface="Calibri Light" panose="020F0302020204030204" pitchFamily="34" charset="0"/>
            </a:endParaRPr>
          </a:p>
          <a:p>
            <a:pPr marL="0" indent="0">
              <a:buNone/>
            </a:pPr>
            <a:r>
              <a:rPr lang="en-US" dirty="0">
                <a:latin typeface="Calibri Light" panose="020F0302020204030204" pitchFamily="34" charset="0"/>
                <a:cs typeface="Calibri Light" panose="020F0302020204030204" pitchFamily="34" charset="0"/>
              </a:rPr>
              <a:t>The non violent protests attracted around 3 times as many participants as the average </a:t>
            </a:r>
          </a:p>
          <a:p>
            <a:pPr marL="0" indent="0">
              <a:buNone/>
            </a:pPr>
            <a:r>
              <a:rPr lang="en-US" dirty="0">
                <a:latin typeface="Calibri Light" panose="020F0302020204030204" pitchFamily="34" charset="0"/>
                <a:cs typeface="Calibri Light" panose="020F0302020204030204" pitchFamily="34" charset="0"/>
              </a:rPr>
              <a:t>violent protest. </a:t>
            </a:r>
          </a:p>
          <a:p>
            <a:pPr marL="0" indent="0">
              <a:buNone/>
            </a:pPr>
            <a:endParaRPr lang="en-US" dirty="0">
              <a:latin typeface="Calibri Light" panose="020F0302020204030204" pitchFamily="34" charset="0"/>
              <a:cs typeface="Calibri Light" panose="020F0302020204030204" pitchFamily="34" charset="0"/>
            </a:endParaRPr>
          </a:p>
          <a:p>
            <a:r>
              <a:rPr lang="en-US" dirty="0">
                <a:latin typeface="Calibri Light" panose="020F0302020204030204" pitchFamily="34" charset="0"/>
                <a:cs typeface="Calibri Light" panose="020F0302020204030204" pitchFamily="34" charset="0"/>
              </a:rPr>
              <a:t>From the top 25 largest protests </a:t>
            </a:r>
          </a:p>
          <a:p>
            <a:pPr lvl="1"/>
            <a:r>
              <a:rPr lang="en-US" i="0" dirty="0">
                <a:latin typeface="Calibri Light" panose="020F0302020204030204" pitchFamily="34" charset="0"/>
                <a:cs typeface="Calibri Light" panose="020F0302020204030204" pitchFamily="34" charset="0"/>
              </a:rPr>
              <a:t>22 were nonviolent</a:t>
            </a:r>
          </a:p>
          <a:p>
            <a:pPr lvl="1"/>
            <a:r>
              <a:rPr lang="en-US" i="0" dirty="0">
                <a:latin typeface="Calibri Light" panose="020F0302020204030204" pitchFamily="34" charset="0"/>
                <a:cs typeface="Calibri Light" panose="020F0302020204030204" pitchFamily="34" charset="0"/>
              </a:rPr>
              <a:t> 3 were violent </a:t>
            </a:r>
          </a:p>
          <a:p>
            <a:endParaRPr lang="en-US" dirty="0">
              <a:latin typeface="Calibri Light" panose="020F0302020204030204" pitchFamily="34" charset="0"/>
              <a:cs typeface="Calibri Light" panose="020F0302020204030204" pitchFamily="34" charset="0"/>
            </a:endParaRPr>
          </a:p>
          <a:p>
            <a:endParaRPr lang="en-US" dirty="0">
              <a:latin typeface="Calibri Light" panose="020F0302020204030204" pitchFamily="34" charset="0"/>
              <a:cs typeface="Calibri Light" panose="020F0302020204030204" pitchFamily="34" charset="0"/>
            </a:endParaRPr>
          </a:p>
        </p:txBody>
      </p:sp>
      <p:sp>
        <p:nvSpPr>
          <p:cNvPr id="11" name="Rectangle 10">
            <a:extLst>
              <a:ext uri="{FF2B5EF4-FFF2-40B4-BE49-F238E27FC236}">
                <a16:creationId xmlns:a16="http://schemas.microsoft.com/office/drawing/2014/main" id="{39BC3726-3F8C-4808-8CDD-358A538C920C}"/>
              </a:ext>
            </a:extLst>
          </p:cNvPr>
          <p:cNvSpPr/>
          <p:nvPr/>
        </p:nvSpPr>
        <p:spPr>
          <a:xfrm>
            <a:off x="467138" y="2679591"/>
            <a:ext cx="254442" cy="364765"/>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64869898-F479-4664-A49E-A85BD1262FCE}"/>
              </a:ext>
            </a:extLst>
          </p:cNvPr>
          <p:cNvCxnSpPr/>
          <p:nvPr/>
        </p:nvCxnSpPr>
        <p:spPr>
          <a:xfrm flipH="1">
            <a:off x="467138" y="1024230"/>
            <a:ext cx="286247" cy="0"/>
          </a:xfrm>
          <a:prstGeom prst="line">
            <a:avLst/>
          </a:prstGeom>
          <a:ln>
            <a:solidFill>
              <a:srgbClr val="EFEDE3"/>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E46AAC55-DBB5-4534-955A-ADDB28E375A8}"/>
              </a:ext>
            </a:extLst>
          </p:cNvPr>
          <p:cNvCxnSpPr/>
          <p:nvPr/>
        </p:nvCxnSpPr>
        <p:spPr>
          <a:xfrm flipH="1">
            <a:off x="467138" y="6643311"/>
            <a:ext cx="286247" cy="0"/>
          </a:xfrm>
          <a:prstGeom prst="line">
            <a:avLst/>
          </a:prstGeom>
          <a:ln>
            <a:solidFill>
              <a:srgbClr val="EFEDE3"/>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878059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F06FF5-B4B2-4F96-A171-755A61630BD0}"/>
              </a:ext>
            </a:extLst>
          </p:cNvPr>
          <p:cNvSpPr>
            <a:spLocks noGrp="1"/>
          </p:cNvSpPr>
          <p:nvPr>
            <p:ph type="title"/>
          </p:nvPr>
        </p:nvSpPr>
        <p:spPr>
          <a:xfrm>
            <a:off x="1371600" y="685800"/>
            <a:ext cx="9601200" cy="753386"/>
          </a:xfrm>
        </p:spPr>
        <p:txBody>
          <a:bodyPr>
            <a:normAutofit/>
          </a:bodyPr>
          <a:lstStyle/>
          <a:p>
            <a:r>
              <a:rPr lang="en-US" sz="4000" u="sng" dirty="0">
                <a:latin typeface="Calibri" panose="020F0502020204030204" pitchFamily="34" charset="0"/>
                <a:cs typeface="Calibri" panose="020F0502020204030204" pitchFamily="34" charset="0"/>
              </a:rPr>
              <a:t>Violent/Non-violent protests success</a:t>
            </a:r>
          </a:p>
        </p:txBody>
      </p:sp>
      <p:sp>
        <p:nvSpPr>
          <p:cNvPr id="3" name="Content Placeholder 2">
            <a:extLst>
              <a:ext uri="{FF2B5EF4-FFF2-40B4-BE49-F238E27FC236}">
                <a16:creationId xmlns:a16="http://schemas.microsoft.com/office/drawing/2014/main" id="{D4C75316-03EE-4B6B-9347-4FBCABA4802F}"/>
              </a:ext>
            </a:extLst>
          </p:cNvPr>
          <p:cNvSpPr>
            <a:spLocks noGrp="1"/>
          </p:cNvSpPr>
          <p:nvPr>
            <p:ph idx="1"/>
          </p:nvPr>
        </p:nvSpPr>
        <p:spPr>
          <a:xfrm>
            <a:off x="1371600" y="1439186"/>
            <a:ext cx="9601200" cy="5231958"/>
          </a:xfrm>
        </p:spPr>
        <p:txBody>
          <a:bodyPr>
            <a:normAutofit/>
          </a:bodyPr>
          <a:lstStyle/>
          <a:p>
            <a:pPr marL="0" indent="0">
              <a:buNone/>
            </a:pPr>
            <a:r>
              <a:rPr lang="en-US" dirty="0">
                <a:latin typeface="Calibri Light" panose="020F0302020204030204" pitchFamily="34" charset="0"/>
                <a:cs typeface="Calibri Light" panose="020F0302020204030204" pitchFamily="34" charset="0"/>
              </a:rPr>
              <a:t>results:</a:t>
            </a:r>
          </a:p>
          <a:p>
            <a:pPr marL="0" indent="0">
              <a:buNone/>
            </a:pPr>
            <a:endParaRPr lang="en-US" dirty="0">
              <a:latin typeface="Calibri Light" panose="020F0302020204030204" pitchFamily="34" charset="0"/>
              <a:cs typeface="Calibri Light" panose="020F0302020204030204" pitchFamily="34" charset="0"/>
            </a:endParaRPr>
          </a:p>
          <a:p>
            <a:pPr marL="0" indent="0">
              <a:buNone/>
            </a:pPr>
            <a:r>
              <a:rPr lang="en-US" dirty="0">
                <a:latin typeface="Calibri Light" panose="020F0302020204030204" pitchFamily="34" charset="0"/>
                <a:cs typeface="Calibri Light" panose="020F0302020204030204" pitchFamily="34" charset="0"/>
              </a:rPr>
              <a:t>Successful protest average use of violence: ~0.38</a:t>
            </a:r>
          </a:p>
          <a:p>
            <a:pPr marL="0" indent="0">
              <a:buNone/>
            </a:pPr>
            <a:r>
              <a:rPr lang="en-US" dirty="0">
                <a:latin typeface="Calibri Light" panose="020F0302020204030204" pitchFamily="34" charset="0"/>
                <a:cs typeface="Calibri Light" panose="020F0302020204030204" pitchFamily="34" charset="0"/>
              </a:rPr>
              <a:t>while total protests average use of violence: ~0.81</a:t>
            </a:r>
          </a:p>
          <a:p>
            <a:pPr marL="0" indent="0">
              <a:buNone/>
            </a:pPr>
            <a:endParaRPr lang="en-US" dirty="0">
              <a:latin typeface="Calibri Light" panose="020F0302020204030204" pitchFamily="34" charset="0"/>
              <a:cs typeface="Calibri Light" panose="020F0302020204030204" pitchFamily="34" charset="0"/>
            </a:endParaRPr>
          </a:p>
          <a:p>
            <a:pPr marL="0" indent="0">
              <a:buNone/>
            </a:pPr>
            <a:r>
              <a:rPr lang="en-US" u="sng" dirty="0">
                <a:latin typeface="Calibri Light" panose="020F0302020204030204" pitchFamily="34" charset="0"/>
                <a:cs typeface="Calibri Light" panose="020F0302020204030204" pitchFamily="34" charset="0"/>
              </a:rPr>
              <a:t>Conclusion:</a:t>
            </a:r>
          </a:p>
          <a:p>
            <a:pPr marL="0" indent="0">
              <a:buNone/>
            </a:pPr>
            <a:endParaRPr lang="en-US" u="sng" dirty="0">
              <a:latin typeface="Calibri Light" panose="020F0302020204030204" pitchFamily="34" charset="0"/>
              <a:cs typeface="Calibri Light" panose="020F0302020204030204" pitchFamily="34" charset="0"/>
            </a:endParaRPr>
          </a:p>
          <a:p>
            <a:pPr marL="0" indent="0">
              <a:buNone/>
            </a:pPr>
            <a:r>
              <a:rPr lang="en-US" dirty="0">
                <a:latin typeface="Calibri Light" panose="020F0302020204030204" pitchFamily="34" charset="0"/>
                <a:cs typeface="Calibri Light" panose="020F0302020204030204" pitchFamily="34" charset="0"/>
              </a:rPr>
              <a:t>- Successful protests use less violence.</a:t>
            </a:r>
          </a:p>
          <a:p>
            <a:pPr marL="0" indent="0">
              <a:buNone/>
            </a:pPr>
            <a:r>
              <a:rPr lang="en-US" dirty="0">
                <a:latin typeface="Calibri Light" panose="020F0302020204030204" pitchFamily="34" charset="0"/>
                <a:cs typeface="Calibri Light" panose="020F0302020204030204" pitchFamily="34" charset="0"/>
              </a:rPr>
              <a:t>- Larger protests are more likely to be non violent.</a:t>
            </a:r>
          </a:p>
          <a:p>
            <a:pPr marL="0" indent="0">
              <a:buNone/>
            </a:pPr>
            <a:r>
              <a:rPr lang="en-US" dirty="0">
                <a:latin typeface="Calibri Light" panose="020F0302020204030204" pitchFamily="34" charset="0"/>
                <a:cs typeface="Calibri Light" panose="020F0302020204030204" pitchFamily="34" charset="0"/>
              </a:rPr>
              <a:t>- For a protest to achieve its final goal, it better be non violent.</a:t>
            </a:r>
          </a:p>
        </p:txBody>
      </p:sp>
      <p:sp>
        <p:nvSpPr>
          <p:cNvPr id="11" name="Rectangle 10">
            <a:extLst>
              <a:ext uri="{FF2B5EF4-FFF2-40B4-BE49-F238E27FC236}">
                <a16:creationId xmlns:a16="http://schemas.microsoft.com/office/drawing/2014/main" id="{2EB86FC4-049D-4C48-BEE1-467C86AB8463}"/>
              </a:ext>
            </a:extLst>
          </p:cNvPr>
          <p:cNvSpPr/>
          <p:nvPr/>
        </p:nvSpPr>
        <p:spPr>
          <a:xfrm>
            <a:off x="467138" y="3044356"/>
            <a:ext cx="254442" cy="36476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70829FD2-7F06-4B60-AE28-7471F4303FBC}"/>
              </a:ext>
            </a:extLst>
          </p:cNvPr>
          <p:cNvCxnSpPr/>
          <p:nvPr/>
        </p:nvCxnSpPr>
        <p:spPr>
          <a:xfrm flipH="1">
            <a:off x="467138" y="1024230"/>
            <a:ext cx="286247" cy="0"/>
          </a:xfrm>
          <a:prstGeom prst="line">
            <a:avLst/>
          </a:prstGeom>
          <a:ln>
            <a:solidFill>
              <a:srgbClr val="EFEDE3"/>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D13F2B3B-6ACC-452A-BDC9-3FB26634804D}"/>
              </a:ext>
            </a:extLst>
          </p:cNvPr>
          <p:cNvCxnSpPr/>
          <p:nvPr/>
        </p:nvCxnSpPr>
        <p:spPr>
          <a:xfrm flipH="1">
            <a:off x="467138" y="6643311"/>
            <a:ext cx="286247" cy="0"/>
          </a:xfrm>
          <a:prstGeom prst="line">
            <a:avLst/>
          </a:prstGeom>
          <a:ln>
            <a:solidFill>
              <a:srgbClr val="EFEDE3"/>
            </a:solidFill>
          </a:ln>
        </p:spPr>
        <p:style>
          <a:lnRef idx="2">
            <a:schemeClr val="accent1"/>
          </a:lnRef>
          <a:fillRef idx="0">
            <a:schemeClr val="accent1"/>
          </a:fillRef>
          <a:effectRef idx="1">
            <a:schemeClr val="accent1"/>
          </a:effectRef>
          <a:fontRef idx="minor">
            <a:schemeClr val="tx1"/>
          </a:fontRef>
        </p:style>
      </p:cxnSp>
      <p:pic>
        <p:nvPicPr>
          <p:cNvPr id="17" name="Picture 16">
            <a:extLst>
              <a:ext uri="{FF2B5EF4-FFF2-40B4-BE49-F238E27FC236}">
                <a16:creationId xmlns:a16="http://schemas.microsoft.com/office/drawing/2014/main" id="{748D45B2-C8EB-4B95-9169-82D3D9A8CB43}"/>
              </a:ext>
            </a:extLst>
          </p:cNvPr>
          <p:cNvPicPr>
            <a:picLocks noChangeAspect="1"/>
          </p:cNvPicPr>
          <p:nvPr/>
        </p:nvPicPr>
        <p:blipFill rotWithShape="1">
          <a:blip r:embed="rId2"/>
          <a:srcRect l="17422" t="7208" r="19883"/>
          <a:stretch/>
        </p:blipFill>
        <p:spPr>
          <a:xfrm>
            <a:off x="8597107" y="3855562"/>
            <a:ext cx="2826931" cy="278774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7701968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F06FF5-B4B2-4F96-A171-755A61630BD0}"/>
              </a:ext>
            </a:extLst>
          </p:cNvPr>
          <p:cNvSpPr>
            <a:spLocks noGrp="1"/>
          </p:cNvSpPr>
          <p:nvPr>
            <p:ph type="title"/>
          </p:nvPr>
        </p:nvSpPr>
        <p:spPr>
          <a:xfrm>
            <a:off x="1371600" y="685800"/>
            <a:ext cx="9601200" cy="753386"/>
          </a:xfrm>
        </p:spPr>
        <p:txBody>
          <a:bodyPr>
            <a:normAutofit/>
          </a:bodyPr>
          <a:lstStyle/>
          <a:p>
            <a:r>
              <a:rPr lang="en-US" sz="4000" u="sng" dirty="0">
                <a:latin typeface="Calibri" panose="020F0502020204030204" pitchFamily="34" charset="0"/>
                <a:cs typeface="Calibri" panose="020F0502020204030204" pitchFamily="34" charset="0"/>
              </a:rPr>
              <a:t>Protests size and success</a:t>
            </a:r>
          </a:p>
        </p:txBody>
      </p:sp>
      <p:sp>
        <p:nvSpPr>
          <p:cNvPr id="3" name="Content Placeholder 2">
            <a:extLst>
              <a:ext uri="{FF2B5EF4-FFF2-40B4-BE49-F238E27FC236}">
                <a16:creationId xmlns:a16="http://schemas.microsoft.com/office/drawing/2014/main" id="{D4C75316-03EE-4B6B-9347-4FBCABA4802F}"/>
              </a:ext>
            </a:extLst>
          </p:cNvPr>
          <p:cNvSpPr>
            <a:spLocks noGrp="1"/>
          </p:cNvSpPr>
          <p:nvPr>
            <p:ph idx="1"/>
          </p:nvPr>
        </p:nvSpPr>
        <p:spPr>
          <a:xfrm>
            <a:off x="1371600" y="1439186"/>
            <a:ext cx="9601200" cy="5231958"/>
          </a:xfrm>
        </p:spPr>
        <p:txBody>
          <a:bodyPr>
            <a:normAutofit/>
          </a:bodyPr>
          <a:lstStyle/>
          <a:p>
            <a:pPr marL="0" indent="0">
              <a:buNone/>
            </a:pPr>
            <a:r>
              <a:rPr lang="en-US" dirty="0">
                <a:latin typeface="Calibri Light" panose="020F0302020204030204" pitchFamily="34" charset="0"/>
                <a:cs typeface="Calibri Light" panose="020F0302020204030204" pitchFamily="34" charset="0"/>
              </a:rPr>
              <a:t>questions:</a:t>
            </a:r>
          </a:p>
          <a:p>
            <a:r>
              <a:rPr lang="en-US" dirty="0">
                <a:latin typeface="Calibri Light" panose="020F0302020204030204" pitchFamily="34" charset="0"/>
                <a:cs typeface="Calibri Light" panose="020F0302020204030204" pitchFamily="34" charset="0"/>
              </a:rPr>
              <a:t>What is the difference between large protests and small ones?</a:t>
            </a:r>
          </a:p>
          <a:p>
            <a:r>
              <a:rPr lang="en-US" dirty="0">
                <a:latin typeface="Calibri Light" panose="020F0302020204030204" pitchFamily="34" charset="0"/>
                <a:cs typeface="Calibri Light" panose="020F0302020204030204" pitchFamily="34" charset="0"/>
              </a:rPr>
              <a:t>Are certain amount of participants is enough for a protest to achieve final goal?</a:t>
            </a:r>
          </a:p>
          <a:p>
            <a:r>
              <a:rPr lang="en-US" dirty="0">
                <a:latin typeface="Calibri Light" panose="020F0302020204030204" pitchFamily="34" charset="0"/>
                <a:cs typeface="Calibri Light" panose="020F0302020204030204" pitchFamily="34" charset="0"/>
              </a:rPr>
              <a:t>Is there a relationship between number of participants and success?</a:t>
            </a:r>
          </a:p>
          <a:p>
            <a:r>
              <a:rPr lang="en-US" dirty="0">
                <a:latin typeface="Calibri Light" panose="020F0302020204030204" pitchFamily="34" charset="0"/>
                <a:cs typeface="Calibri Light" panose="020F0302020204030204" pitchFamily="34" charset="0"/>
              </a:rPr>
              <a:t>Is it possible to compare protests with the George Floyd and BLM protests?</a:t>
            </a:r>
          </a:p>
        </p:txBody>
      </p:sp>
      <p:sp>
        <p:nvSpPr>
          <p:cNvPr id="11" name="Rectangle 10">
            <a:extLst>
              <a:ext uri="{FF2B5EF4-FFF2-40B4-BE49-F238E27FC236}">
                <a16:creationId xmlns:a16="http://schemas.microsoft.com/office/drawing/2014/main" id="{23C8B456-1BC7-4522-A04A-0C537C95D30C}"/>
              </a:ext>
            </a:extLst>
          </p:cNvPr>
          <p:cNvSpPr/>
          <p:nvPr/>
        </p:nvSpPr>
        <p:spPr>
          <a:xfrm>
            <a:off x="467138" y="3409121"/>
            <a:ext cx="254442" cy="36476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546B95A4-71F8-430A-A506-FFBA823B7F11}"/>
              </a:ext>
            </a:extLst>
          </p:cNvPr>
          <p:cNvCxnSpPr/>
          <p:nvPr/>
        </p:nvCxnSpPr>
        <p:spPr>
          <a:xfrm flipH="1">
            <a:off x="467138" y="1024230"/>
            <a:ext cx="286247" cy="0"/>
          </a:xfrm>
          <a:prstGeom prst="line">
            <a:avLst/>
          </a:prstGeom>
          <a:ln>
            <a:solidFill>
              <a:srgbClr val="EFEDE3"/>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6A585886-01DB-48CA-9937-D4CEA47464E0}"/>
              </a:ext>
            </a:extLst>
          </p:cNvPr>
          <p:cNvCxnSpPr/>
          <p:nvPr/>
        </p:nvCxnSpPr>
        <p:spPr>
          <a:xfrm flipH="1">
            <a:off x="467138" y="6643311"/>
            <a:ext cx="286247" cy="0"/>
          </a:xfrm>
          <a:prstGeom prst="line">
            <a:avLst/>
          </a:prstGeom>
          <a:ln>
            <a:solidFill>
              <a:srgbClr val="EFEDE3"/>
            </a:solidFill>
          </a:ln>
        </p:spPr>
        <p:style>
          <a:lnRef idx="2">
            <a:schemeClr val="accent1"/>
          </a:lnRef>
          <a:fillRef idx="0">
            <a:schemeClr val="accent1"/>
          </a:fillRef>
          <a:effectRef idx="1">
            <a:schemeClr val="accent1"/>
          </a:effectRef>
          <a:fontRef idx="minor">
            <a:schemeClr val="tx1"/>
          </a:fontRef>
        </p:style>
      </p:cxnSp>
      <p:pic>
        <p:nvPicPr>
          <p:cNvPr id="17" name="Picture 16">
            <a:extLst>
              <a:ext uri="{FF2B5EF4-FFF2-40B4-BE49-F238E27FC236}">
                <a16:creationId xmlns:a16="http://schemas.microsoft.com/office/drawing/2014/main" id="{C9831F95-C4D1-48B6-9B66-FFF243EA5EB1}"/>
              </a:ext>
            </a:extLst>
          </p:cNvPr>
          <p:cNvPicPr>
            <a:picLocks noChangeAspect="1"/>
          </p:cNvPicPr>
          <p:nvPr/>
        </p:nvPicPr>
        <p:blipFill>
          <a:blip r:embed="rId2"/>
          <a:stretch>
            <a:fillRect/>
          </a:stretch>
        </p:blipFill>
        <p:spPr>
          <a:xfrm>
            <a:off x="1625352" y="4102872"/>
            <a:ext cx="4294587" cy="241570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9" name="Picture 18">
            <a:extLst>
              <a:ext uri="{FF2B5EF4-FFF2-40B4-BE49-F238E27FC236}">
                <a16:creationId xmlns:a16="http://schemas.microsoft.com/office/drawing/2014/main" id="{2858639F-8AA1-49C0-9809-5837749DE098}"/>
              </a:ext>
            </a:extLst>
          </p:cNvPr>
          <p:cNvPicPr>
            <a:picLocks noChangeAspect="1"/>
          </p:cNvPicPr>
          <p:nvPr/>
        </p:nvPicPr>
        <p:blipFill rotWithShape="1">
          <a:blip r:embed="rId3"/>
          <a:srcRect t="18454" r="8421" b="30602"/>
          <a:stretch/>
        </p:blipFill>
        <p:spPr>
          <a:xfrm>
            <a:off x="6589306" y="4102872"/>
            <a:ext cx="4203472" cy="241570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636048018"/>
      </p:ext>
    </p:extLst>
  </p:cSld>
  <p:clrMapOvr>
    <a:masterClrMapping/>
  </p:clrMapOvr>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docProps/app.xml><?xml version="1.0" encoding="utf-8"?>
<Properties xmlns="http://schemas.openxmlformats.org/officeDocument/2006/extended-properties" xmlns:vt="http://schemas.openxmlformats.org/officeDocument/2006/docPropsVTypes">
  <Template>TM10001105[[fn=Crop]]</Template>
  <TotalTime>395</TotalTime>
  <Words>994</Words>
  <Application>Microsoft Office PowerPoint</Application>
  <PresentationFormat>Widescreen</PresentationFormat>
  <Paragraphs>168</Paragraphs>
  <Slides>18</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18</vt:i4>
      </vt:variant>
    </vt:vector>
  </HeadingPairs>
  <TitlesOfParts>
    <vt:vector size="24" baseType="lpstr">
      <vt:lpstr>-apple-system</vt:lpstr>
      <vt:lpstr>Arial Black</vt:lpstr>
      <vt:lpstr>Calibri</vt:lpstr>
      <vt:lpstr>Calibri Light</vt:lpstr>
      <vt:lpstr>Franklin Gothic Book</vt:lpstr>
      <vt:lpstr>Crop</vt:lpstr>
      <vt:lpstr>What makes a successful protest?</vt:lpstr>
      <vt:lpstr>Table of contents</vt:lpstr>
      <vt:lpstr>The datasets</vt:lpstr>
      <vt:lpstr>Violent/Non-violent protests success</vt:lpstr>
      <vt:lpstr>Violent/Non-violent protests success</vt:lpstr>
      <vt:lpstr>Violent/Non-violent protests success</vt:lpstr>
      <vt:lpstr>Violent/Non-violent protests success</vt:lpstr>
      <vt:lpstr>Violent/Non-violent protests success</vt:lpstr>
      <vt:lpstr>Protests size and success</vt:lpstr>
      <vt:lpstr>Protests size and success</vt:lpstr>
      <vt:lpstr>Protests size and success</vt:lpstr>
      <vt:lpstr>Protests size and success</vt:lpstr>
      <vt:lpstr>Protests size and success</vt:lpstr>
      <vt:lpstr>Protests size and success</vt:lpstr>
      <vt:lpstr>Protest success predict</vt:lpstr>
      <vt:lpstr>Protest success predict</vt:lpstr>
      <vt:lpstr>Protest success predict</vt:lpstr>
      <vt:lpstr>Final 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What makes a successful protest?</dc:title>
  <dc:creator>Dima N</dc:creator>
  <cp:lastModifiedBy>Dima N</cp:lastModifiedBy>
  <cp:revision>47</cp:revision>
  <dcterms:created xsi:type="dcterms:W3CDTF">2020-07-15T23:51:15Z</dcterms:created>
  <dcterms:modified xsi:type="dcterms:W3CDTF">2020-07-19T08:01:13Z</dcterms:modified>
</cp:coreProperties>
</file>